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329" r:id="rId2"/>
    <p:sldId id="318" r:id="rId3"/>
    <p:sldId id="296" r:id="rId4"/>
    <p:sldId id="317" r:id="rId5"/>
    <p:sldId id="297" r:id="rId6"/>
    <p:sldId id="298" r:id="rId7"/>
    <p:sldId id="306" r:id="rId8"/>
    <p:sldId id="300" r:id="rId9"/>
    <p:sldId id="301" r:id="rId10"/>
    <p:sldId id="299" r:id="rId11"/>
    <p:sldId id="302" r:id="rId12"/>
    <p:sldId id="303" r:id="rId13"/>
    <p:sldId id="304" r:id="rId14"/>
    <p:sldId id="327" r:id="rId15"/>
    <p:sldId id="308" r:id="rId16"/>
    <p:sldId id="307" r:id="rId17"/>
    <p:sldId id="315" r:id="rId18"/>
    <p:sldId id="310" r:id="rId19"/>
    <p:sldId id="331" r:id="rId20"/>
    <p:sldId id="330" r:id="rId2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8E"/>
    <a:srgbClr val="800000"/>
    <a:srgbClr val="000080"/>
    <a:srgbClr val="CAE1BD"/>
    <a:srgbClr val="993366"/>
    <a:srgbClr val="0000FF"/>
    <a:srgbClr val="0099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-990" y="48"/>
      </p:cViewPr>
      <p:guideLst>
        <p:guide orient="horz" pos="432"/>
        <p:guide orient="horz" pos="1128"/>
        <p:guide orient="horz" pos="4147"/>
        <p:guide pos="2890"/>
        <p:guide pos="307"/>
        <p:guide pos="56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AF7576-87B2-4255-9B94-61D8393B796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44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l-G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8E6CE1-14EC-4B99-89E7-2AFE8C8192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059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57CD15-B4B6-405E-BFC1-D9D512C22679}" type="slidenum">
              <a:rPr lang="en-GB"/>
              <a:pPr/>
              <a:t>1</a:t>
            </a:fld>
            <a:endParaRPr lang="en-GB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C8F4B-6092-4BE1-9DE3-44F2FC9B8660}" type="slidenum">
              <a:rPr lang="en-GB"/>
              <a:pPr/>
              <a:t>10</a:t>
            </a:fld>
            <a:endParaRPr lang="en-GB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B458F8-A09F-4CD6-9EA5-32A89688F415}" type="slidenum">
              <a:rPr lang="en-GB"/>
              <a:pPr/>
              <a:t>11</a:t>
            </a:fld>
            <a:endParaRPr lang="en-GB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CE548D-0B0D-48E8-B559-3D312EC3CA0A}" type="slidenum">
              <a:rPr lang="en-GB"/>
              <a:pPr/>
              <a:t>12</a:t>
            </a:fld>
            <a:endParaRPr lang="en-GB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AECDA-C8DC-42DF-8CF6-2F2854E806CD}" type="slidenum">
              <a:rPr lang="en-GB"/>
              <a:pPr/>
              <a:t>13</a:t>
            </a:fld>
            <a:endParaRPr lang="en-GB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6CE3B5-5015-4D99-B70C-C60EA996BE82}" type="slidenum">
              <a:rPr lang="en-GB"/>
              <a:pPr/>
              <a:t>14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FCB98-81A3-44C9-8760-FCD8CBBB10F4}" type="slidenum">
              <a:rPr lang="en-GB"/>
              <a:pPr/>
              <a:t>15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D865E6-3F8F-4B5F-B9A0-218E8BFB6516}" type="slidenum">
              <a:rPr lang="en-GB"/>
              <a:pPr/>
              <a:t>16</a:t>
            </a:fld>
            <a:endParaRPr lang="en-GB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68ABB-3A43-44AE-B804-B63349F217C1}" type="slidenum">
              <a:rPr lang="en-GB"/>
              <a:pPr/>
              <a:t>17</a:t>
            </a:fld>
            <a:endParaRPr lang="en-GB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8969E-7783-41BE-B078-98D2178718C4}" type="slidenum">
              <a:rPr lang="en-GB"/>
              <a:pPr/>
              <a:t>18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58969E-7783-41BE-B078-98D2178718C4}" type="slidenum">
              <a:rPr lang="en-GB"/>
              <a:pPr/>
              <a:t>19</a:t>
            </a:fld>
            <a:endParaRPr lang="en-GB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C222E4-8BE2-46B4-982E-B4C7501AE131}" type="slidenum">
              <a:rPr lang="en-GB"/>
              <a:pPr/>
              <a:t>2</a:t>
            </a:fld>
            <a:endParaRPr lang="en-GB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1CDE33-D4E9-4911-B1C1-4EB90877840D}" type="slidenum">
              <a:rPr lang="en-GB"/>
              <a:pPr/>
              <a:t>20</a:t>
            </a:fld>
            <a:endParaRPr lang="en-GB"/>
          </a:p>
        </p:txBody>
      </p:sp>
      <p:sp>
        <p:nvSpPr>
          <p:cNvPr id="53251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90638" y="795338"/>
            <a:ext cx="4278312" cy="3208337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2925"/>
            <a:ext cx="5029200" cy="4137025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9A9776-D792-459D-96E1-C7E2E51C0225}" type="slidenum">
              <a:rPr lang="en-GB"/>
              <a:pPr/>
              <a:t>3</a:t>
            </a:fld>
            <a:endParaRPr lang="en-GB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E89DE5-DC12-4280-B959-AEE9CA50B96C}" type="slidenum">
              <a:rPr lang="en-GB"/>
              <a:pPr/>
              <a:t>4</a:t>
            </a:fld>
            <a:endParaRPr lang="en-GB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AB7131-4998-4E3E-8200-CA8F6BCA6077}" type="slidenum">
              <a:rPr lang="en-GB"/>
              <a:pPr/>
              <a:t>5</a:t>
            </a:fld>
            <a:endParaRPr lang="en-GB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7B659B-AB1D-4B50-BEDF-EFC924F2EB1F}" type="slidenum">
              <a:rPr lang="en-GB"/>
              <a:pPr/>
              <a:t>6</a:t>
            </a:fld>
            <a:endParaRPr lang="en-GB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BC4A8A-A553-418F-A94D-498627593DDA}" type="slidenum">
              <a:rPr lang="en-GB"/>
              <a:pPr/>
              <a:t>7</a:t>
            </a:fld>
            <a:endParaRPr lang="en-GB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AE839D-6EEC-4D3A-B6BC-54E9192D43D1}" type="slidenum">
              <a:rPr lang="en-GB"/>
              <a:pPr/>
              <a:t>8</a:t>
            </a:fld>
            <a:endParaRPr lang="en-GB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5628F-49A1-4413-B0F5-7F91C4955706}" type="slidenum">
              <a:rPr lang="en-GB"/>
              <a:pPr/>
              <a:t>9</a:t>
            </a:fld>
            <a:endParaRPr lang="en-GB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2225" y="692150"/>
            <a:ext cx="4273550" cy="3205163"/>
          </a:xfrm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4346575"/>
            <a:ext cx="5035550" cy="41322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6FD616-C22C-4B42-B6D2-5729F79EC7B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355524-1E3B-4269-B451-50435D8A223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98425"/>
            <a:ext cx="2060575" cy="60277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4500" y="98425"/>
            <a:ext cx="6029325" cy="60277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20436-459B-4FAF-9D58-4BB4E4B92DB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0201ED-17FE-49D6-AC7A-B19212E4803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7F78B9-32B9-4D2F-B629-19D48EEF400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485D6-50C3-4FA0-8DFB-9883055354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A82F66-AEAB-4CB5-8287-4884F8E86CB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606A0B-D3B0-4D32-8AF4-A995FB5CAE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BBC620-01E1-4EE8-B3BF-EE17C50391B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755DB2-6E00-48E0-A570-CEA3449969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08E7D-5325-403D-A6B7-61137B6C39A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4500" y="98425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80"/>
                </a:solidFill>
              </a:defRPr>
            </a:lvl1pPr>
          </a:lstStyle>
          <a:p>
            <a:endParaRPr lang="el-G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80"/>
                </a:solidFill>
              </a:defRPr>
            </a:lvl1pPr>
          </a:lstStyle>
          <a:p>
            <a:endParaRPr lang="el-G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80"/>
                </a:solidFill>
              </a:defRPr>
            </a:lvl1pPr>
          </a:lstStyle>
          <a:p>
            <a:fld id="{2EC52049-EAF6-482B-82FF-94B5385E0C9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+mj-lt"/>
          <a:ea typeface="ＭＳ Ｐゴシック" pitchFamily="-106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pitchFamily="-106" charset="0"/>
          <a:ea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pitchFamily="-106" charset="0"/>
          <a:ea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pitchFamily="-106" charset="0"/>
          <a:ea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pitchFamily="-106" charset="0"/>
          <a:ea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pitchFamily="-10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pitchFamily="-10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pitchFamily="-10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0080"/>
          </a:solidFill>
          <a:latin typeface="Arial" pitchFamily="-10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Char char="•"/>
        <a:defRPr sz="2800">
          <a:solidFill>
            <a:srgbClr val="000080"/>
          </a:solidFill>
          <a:latin typeface="+mn-lt"/>
          <a:ea typeface="ＭＳ Ｐゴシック" pitchFamily="-106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-106" charset="2"/>
        <a:buChar char="§"/>
        <a:defRPr sz="2400">
          <a:solidFill>
            <a:srgbClr val="000080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80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80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pitchFamily="-106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pitchFamily="-106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pitchFamily="-106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0080"/>
          </a:solidFill>
          <a:latin typeface="+mn-lt"/>
          <a:ea typeface="ＭＳ Ｐゴシック" pitchFamily="-10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hyperlink" Target="http://www.dtu.ox.ac.uk/ACE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74650" y="4149725"/>
            <a:ext cx="8394700" cy="1997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tabLst>
                <a:tab pos="1905000" algn="ctr"/>
                <a:tab pos="4102100" algn="ctr"/>
                <a:tab pos="6477000" algn="ctr"/>
              </a:tabLst>
            </a:pPr>
            <a:r>
              <a:rPr lang="en-GB" sz="2000" b="1">
                <a:solidFill>
                  <a:srgbClr val="00007F"/>
                </a:solidFill>
              </a:rPr>
              <a:t>		Professor Rury Holman</a:t>
            </a:r>
            <a:r>
              <a:rPr lang="en-GB" sz="2000">
                <a:solidFill>
                  <a:srgbClr val="00007F"/>
                </a:solidFill>
              </a:rPr>
              <a:t/>
            </a:r>
            <a:br>
              <a:rPr lang="en-GB" sz="2000">
                <a:solidFill>
                  <a:srgbClr val="00007F"/>
                </a:solidFill>
              </a:rPr>
            </a:br>
            <a:r>
              <a:rPr lang="en-GB" sz="2000">
                <a:solidFill>
                  <a:srgbClr val="00007F"/>
                </a:solidFill>
              </a:rPr>
              <a:t>		</a:t>
            </a:r>
            <a:r>
              <a:rPr lang="en-GB" sz="2000" i="1">
                <a:solidFill>
                  <a:srgbClr val="00007F"/>
                </a:solidFill>
              </a:rPr>
              <a:t>University of Oxford, UK</a:t>
            </a:r>
            <a:br>
              <a:rPr lang="en-GB" sz="2000" i="1">
                <a:solidFill>
                  <a:srgbClr val="00007F"/>
                </a:solidFill>
              </a:rPr>
            </a:br>
            <a:endParaRPr lang="en-GB" sz="2000">
              <a:solidFill>
                <a:srgbClr val="00007F"/>
              </a:solidFill>
            </a:endParaRPr>
          </a:p>
          <a:p>
            <a:pPr eaLnBrk="0" hangingPunct="0">
              <a:spcBef>
                <a:spcPts val="600"/>
              </a:spcBef>
              <a:tabLst>
                <a:tab pos="1905000" algn="ctr"/>
                <a:tab pos="4102100" algn="ctr"/>
                <a:tab pos="6477000" algn="ctr"/>
              </a:tabLst>
            </a:pPr>
            <a:r>
              <a:rPr lang="en-GB" sz="2000" b="1">
                <a:solidFill>
                  <a:srgbClr val="00007F"/>
                </a:solidFill>
              </a:rPr>
              <a:t>	Professor Chang Yu Pan		Professor Da Yi Hu</a:t>
            </a:r>
            <a:r>
              <a:rPr lang="en-GB" sz="2000">
                <a:solidFill>
                  <a:srgbClr val="00007F"/>
                </a:solidFill>
              </a:rPr>
              <a:t/>
            </a:r>
            <a:br>
              <a:rPr lang="en-GB" sz="2000">
                <a:solidFill>
                  <a:srgbClr val="00007F"/>
                </a:solidFill>
              </a:rPr>
            </a:br>
            <a:r>
              <a:rPr lang="en-GB" sz="2000">
                <a:solidFill>
                  <a:srgbClr val="00007F"/>
                </a:solidFill>
              </a:rPr>
              <a:t>	</a:t>
            </a:r>
            <a:r>
              <a:rPr lang="en-GB" sz="2000" i="1">
                <a:solidFill>
                  <a:srgbClr val="00007F"/>
                </a:solidFill>
              </a:rPr>
              <a:t>Chinese PLA General Hospital		University of Peking</a:t>
            </a:r>
            <a:br>
              <a:rPr lang="en-GB" sz="2000" i="1">
                <a:solidFill>
                  <a:srgbClr val="00007F"/>
                </a:solidFill>
              </a:rPr>
            </a:br>
            <a:r>
              <a:rPr lang="en-GB" sz="2000" i="1">
                <a:solidFill>
                  <a:srgbClr val="00007F"/>
                </a:solidFill>
              </a:rPr>
              <a:t>	China		China</a:t>
            </a:r>
            <a:endParaRPr lang="en-US" sz="2000">
              <a:solidFill>
                <a:srgbClr val="00007F"/>
              </a:solidFill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52400"/>
            <a:ext cx="7620000" cy="38957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5250"/>
            <a:ext cx="7947025" cy="490538"/>
          </a:xfrm>
          <a:noFill/>
        </p:spPr>
        <p:txBody>
          <a:bodyPr lIns="80962" tIns="31750" rIns="80962" bIns="31750" anchor="t"/>
          <a:lstStyle/>
          <a:p>
            <a:pPr eaLnBrk="1" hangingPunct="1"/>
            <a:r>
              <a:rPr lang="en-GB" sz="2800" smtClean="0"/>
              <a:t>Cardiovascular Therapy Optimisation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0675" y="741363"/>
            <a:ext cx="8534400" cy="4546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2100" indent="-292100" eaLnBrk="0" hangingPunct="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GB" sz="2400">
                <a:solidFill>
                  <a:srgbClr val="000080"/>
                </a:solidFill>
              </a:rPr>
              <a:t>Therapy for coronary heart disease (CHD) will be optimised during a four-week, single-blind, placebo run-in period</a:t>
            </a:r>
          </a:p>
          <a:p>
            <a:pPr marL="292100" indent="-292100" eaLnBrk="0" hangingPunct="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GB" sz="2400">
                <a:solidFill>
                  <a:srgbClr val="000080"/>
                </a:solidFill>
              </a:rPr>
              <a:t>This is to ensure usual care therapy conforms to international guidelines for treating patients with established CHD</a:t>
            </a:r>
          </a:p>
          <a:p>
            <a:pPr marL="292100" indent="-292100" eaLnBrk="0" hangingPunct="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GB" sz="2400">
                <a:solidFill>
                  <a:srgbClr val="000080"/>
                </a:solidFill>
              </a:rPr>
              <a:t>CHD therapy should include:</a:t>
            </a:r>
          </a:p>
          <a:p>
            <a:pPr marL="762000" lvl="1" indent="-279400" eaLnBrk="0" hangingPunct="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GB" sz="2400">
                <a:solidFill>
                  <a:srgbClr val="000080"/>
                </a:solidFill>
              </a:rPr>
              <a:t>Antiplatelet therapy</a:t>
            </a:r>
          </a:p>
          <a:p>
            <a:pPr marL="762000" lvl="1" indent="-279400" eaLnBrk="0" hangingPunct="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GB" sz="2400">
                <a:solidFill>
                  <a:srgbClr val="000080"/>
                </a:solidFill>
              </a:rPr>
              <a:t>A statin, unless contraindicated or not tolerated</a:t>
            </a:r>
          </a:p>
          <a:p>
            <a:pPr marL="762000" lvl="1" indent="-279400" eaLnBrk="0" hangingPunct="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GB" sz="2400">
                <a:solidFill>
                  <a:srgbClr val="000080"/>
                </a:solidFill>
              </a:rPr>
              <a:t>ACE inhibitor, beta-blocker and/or antihypertensive therapy, if considered indicated by the investigator</a:t>
            </a:r>
          </a:p>
          <a:p>
            <a:pPr marL="292100" indent="-292100" eaLnBrk="0" hangingPunct="0">
              <a:spcBef>
                <a:spcPct val="20000"/>
              </a:spcBef>
            </a:pPr>
            <a:endParaRPr lang="en-GB" sz="2400">
              <a:solidFill>
                <a:srgbClr val="000080"/>
              </a:solidFill>
            </a:endParaRP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865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Line 7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98425"/>
            <a:ext cx="7947025" cy="490538"/>
          </a:xfrm>
          <a:noFill/>
        </p:spPr>
        <p:txBody>
          <a:bodyPr lIns="80962" tIns="31750" rIns="80962" bIns="31750" anchor="t"/>
          <a:lstStyle/>
          <a:p>
            <a:pPr eaLnBrk="1" hangingPunct="1"/>
            <a:r>
              <a:rPr lang="en-GB" sz="2800" smtClean="0"/>
              <a:t>ACE Trial Primary Endpoint</a:t>
            </a:r>
            <a:endParaRPr lang="en-GB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773113" y="776288"/>
            <a:ext cx="7620000" cy="3416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90500" indent="-190500" eaLnBrk="0" hangingPunct="0">
              <a:spcBef>
                <a:spcPct val="20000"/>
              </a:spcBef>
              <a:buClr>
                <a:srgbClr val="800000"/>
              </a:buClr>
              <a:buFontTx/>
              <a:buChar char="•"/>
            </a:pPr>
            <a:r>
              <a:rPr lang="en-GB" sz="2400" dirty="0" smtClean="0">
                <a:solidFill>
                  <a:srgbClr val="000080"/>
                </a:solidFill>
              </a:rPr>
              <a:t>5-point MACE composite </a:t>
            </a:r>
            <a:r>
              <a:rPr lang="en-GB" sz="2400" dirty="0">
                <a:solidFill>
                  <a:srgbClr val="000080"/>
                </a:solidFill>
              </a:rPr>
              <a:t>primary CVD </a:t>
            </a:r>
            <a:r>
              <a:rPr lang="en-GB" sz="2400" dirty="0" smtClean="0">
                <a:solidFill>
                  <a:srgbClr val="000080"/>
                </a:solidFill>
              </a:rPr>
              <a:t>outcome, defined </a:t>
            </a:r>
            <a:r>
              <a:rPr lang="en-GB" sz="2400" dirty="0">
                <a:solidFill>
                  <a:srgbClr val="000080"/>
                </a:solidFill>
              </a:rPr>
              <a:t>as the time to the first occurrence after randomisation of any </a:t>
            </a:r>
            <a:r>
              <a:rPr lang="en-GB" sz="2400" dirty="0" smtClean="0">
                <a:solidFill>
                  <a:srgbClr val="000080"/>
                </a:solidFill>
              </a:rPr>
              <a:t>of the following:</a:t>
            </a:r>
            <a:endParaRPr lang="en-GB" sz="2400" dirty="0">
              <a:solidFill>
                <a:srgbClr val="000080"/>
              </a:solidFill>
            </a:endParaRPr>
          </a:p>
          <a:p>
            <a:pPr marL="660400" lvl="1" indent="-279400" eaLnBrk="0" hangingPunct="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GB" sz="2400" dirty="0">
                <a:solidFill>
                  <a:srgbClr val="000080"/>
                </a:solidFill>
              </a:rPr>
              <a:t>Cardiovascular death</a:t>
            </a:r>
          </a:p>
          <a:p>
            <a:pPr marL="660400" lvl="1" indent="-279400" eaLnBrk="0" hangingPunct="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GB" sz="2400" dirty="0" smtClean="0">
                <a:solidFill>
                  <a:srgbClr val="000080"/>
                </a:solidFill>
              </a:rPr>
              <a:t>Nonfatal </a:t>
            </a:r>
            <a:r>
              <a:rPr lang="en-GB" sz="2400" dirty="0">
                <a:solidFill>
                  <a:srgbClr val="000080"/>
                </a:solidFill>
              </a:rPr>
              <a:t>myocardial infarction</a:t>
            </a:r>
          </a:p>
          <a:p>
            <a:pPr marL="660400" lvl="1" indent="-279400" eaLnBrk="0" hangingPunct="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GB" sz="2400" dirty="0" smtClean="0">
                <a:solidFill>
                  <a:srgbClr val="000080"/>
                </a:solidFill>
              </a:rPr>
              <a:t>Nonfatal stroke</a:t>
            </a:r>
          </a:p>
          <a:p>
            <a:pPr marL="660400" lvl="1" indent="-279400" eaLnBrk="0" hangingPunct="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GB" sz="2400" dirty="0" smtClean="0">
                <a:solidFill>
                  <a:srgbClr val="000080"/>
                </a:solidFill>
              </a:rPr>
              <a:t>Hospitalisation for unstable angina</a:t>
            </a:r>
          </a:p>
          <a:p>
            <a:pPr marL="660400" lvl="1" indent="-279400" eaLnBrk="0" hangingPunct="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GB" sz="2400" dirty="0" smtClean="0">
                <a:solidFill>
                  <a:srgbClr val="000080"/>
                </a:solidFill>
              </a:rPr>
              <a:t>Hospitalisation for heart failure</a:t>
            </a:r>
            <a:endParaRPr lang="en-GB" sz="2400" dirty="0">
              <a:solidFill>
                <a:srgbClr val="00008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474663" y="763588"/>
            <a:ext cx="8229600" cy="2603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spcAft>
                <a:spcPct val="40000"/>
              </a:spcAft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New-onset type 2 </a:t>
            </a:r>
            <a:r>
              <a:rPr lang="en-US" sz="2400" dirty="0" smtClean="0">
                <a:solidFill>
                  <a:srgbClr val="000080"/>
                </a:solidFill>
              </a:rPr>
              <a:t>diabetes, confirmed </a:t>
            </a:r>
            <a:r>
              <a:rPr lang="en-US" sz="2400" dirty="0">
                <a:solidFill>
                  <a:srgbClr val="000080"/>
                </a:solidFill>
              </a:rPr>
              <a:t>by two successive </a:t>
            </a:r>
            <a:r>
              <a:rPr lang="en-US" sz="2400" dirty="0" smtClean="0">
                <a:solidFill>
                  <a:srgbClr val="000080"/>
                </a:solidFill>
              </a:rPr>
              <a:t>diagnostic plasma </a:t>
            </a:r>
            <a:r>
              <a:rPr lang="en-US" sz="2400" dirty="0">
                <a:solidFill>
                  <a:srgbClr val="000080"/>
                </a:solidFill>
              </a:rPr>
              <a:t>glucose values of:</a:t>
            </a:r>
          </a:p>
          <a:p>
            <a:pPr marL="742950" lvl="1" indent="-285750">
              <a:spcBef>
                <a:spcPct val="20000"/>
              </a:spcBef>
              <a:spcAft>
                <a:spcPct val="40000"/>
              </a:spcAft>
              <a:buClr>
                <a:srgbClr val="800000"/>
              </a:buClr>
              <a:buFont typeface="Wingdings" pitchFamily="-106" charset="2"/>
              <a:buChar char="§"/>
            </a:pPr>
            <a:r>
              <a:rPr lang="en-US" sz="2400" dirty="0">
                <a:solidFill>
                  <a:srgbClr val="000080"/>
                </a:solidFill>
              </a:rPr>
              <a:t>FPG ≥7.0 mmol/l (126 mg/dl) and/or</a:t>
            </a:r>
          </a:p>
          <a:p>
            <a:pPr marL="742950" lvl="1" indent="-285750">
              <a:spcBef>
                <a:spcPct val="20000"/>
              </a:spcBef>
              <a:spcAft>
                <a:spcPct val="40000"/>
              </a:spcAft>
              <a:buClr>
                <a:srgbClr val="800000"/>
              </a:buClr>
              <a:buFont typeface="Wingdings" pitchFamily="-106" charset="2"/>
              <a:buChar char="§"/>
            </a:pPr>
            <a:r>
              <a:rPr lang="en-US" sz="2400" dirty="0">
                <a:solidFill>
                  <a:srgbClr val="000080"/>
                </a:solidFill>
              </a:rPr>
              <a:t>2HPG ≥11.1 mmol/l (200 mg/dl)</a:t>
            </a:r>
          </a:p>
          <a:p>
            <a:pPr marL="342900" indent="-342900">
              <a:spcBef>
                <a:spcPct val="20000"/>
              </a:spcBef>
              <a:spcAft>
                <a:spcPct val="40000"/>
              </a:spcAft>
              <a:buClr>
                <a:srgbClr val="800000"/>
              </a:buClr>
              <a:buFont typeface="Times" pitchFamily="-106" charset="0"/>
              <a:buChar char="•"/>
            </a:pPr>
            <a:endParaRPr lang="en-US" sz="2400" dirty="0">
              <a:solidFill>
                <a:srgbClr val="00008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757238" y="119063"/>
            <a:ext cx="7661275" cy="519112"/>
          </a:xfrm>
          <a:noFill/>
        </p:spPr>
        <p:txBody>
          <a:bodyPr/>
          <a:lstStyle/>
          <a:p>
            <a:pPr eaLnBrk="1" hangingPunct="1"/>
            <a:r>
              <a:rPr lang="en-GB" sz="2800" smtClean="0"/>
              <a:t>ACE Trial Secondary Endpoints (1)</a:t>
            </a:r>
            <a:endParaRPr lang="en-GB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14338" y="814388"/>
            <a:ext cx="8602662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All cause mortality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 smtClean="0">
                <a:solidFill>
                  <a:srgbClr val="000080"/>
                </a:solidFill>
              </a:rPr>
              <a:t>3-point MACE </a:t>
            </a:r>
            <a:r>
              <a:rPr lang="en-US" sz="2400" dirty="0">
                <a:solidFill>
                  <a:srgbClr val="000080"/>
                </a:solidFill>
              </a:rPr>
              <a:t>composite </a:t>
            </a:r>
            <a:r>
              <a:rPr lang="en-US" sz="2400" dirty="0" smtClean="0">
                <a:solidFill>
                  <a:srgbClr val="000080"/>
                </a:solidFill>
              </a:rPr>
              <a:t>CV outcome:</a:t>
            </a:r>
            <a:endParaRPr lang="en-US" sz="2400" dirty="0">
              <a:solidFill>
                <a:srgbClr val="000080"/>
              </a:solidFill>
            </a:endParaRPr>
          </a:p>
          <a:p>
            <a:pPr marL="742950" lvl="1" indent="-28575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US" sz="2400" dirty="0">
                <a:solidFill>
                  <a:srgbClr val="000080"/>
                </a:solidFill>
              </a:rPr>
              <a:t>Cardiovascular death</a:t>
            </a:r>
          </a:p>
          <a:p>
            <a:pPr marL="742950" lvl="1" indent="-28575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US" sz="2400" dirty="0" smtClean="0">
                <a:solidFill>
                  <a:srgbClr val="000080"/>
                </a:solidFill>
              </a:rPr>
              <a:t>Nonfatal </a:t>
            </a:r>
            <a:r>
              <a:rPr lang="en-US" sz="2400" dirty="0">
                <a:solidFill>
                  <a:srgbClr val="000080"/>
                </a:solidFill>
              </a:rPr>
              <a:t>myocardial infarction</a:t>
            </a:r>
          </a:p>
          <a:p>
            <a:pPr marL="742950" lvl="1" indent="-28575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r>
              <a:rPr lang="en-US" sz="2400" dirty="0" smtClean="0">
                <a:solidFill>
                  <a:srgbClr val="000080"/>
                </a:solidFill>
              </a:rPr>
              <a:t>Nonfatal stroke</a:t>
            </a:r>
          </a:p>
          <a:p>
            <a:pPr marL="742950" lvl="1" indent="-285750">
              <a:spcBef>
                <a:spcPct val="20000"/>
              </a:spcBef>
              <a:buClr>
                <a:srgbClr val="800000"/>
              </a:buClr>
              <a:buFont typeface="Wingdings" pitchFamily="-106" charset="2"/>
              <a:buChar char="§"/>
            </a:pPr>
            <a:endParaRPr lang="en-US" sz="2400" dirty="0">
              <a:solidFill>
                <a:srgbClr val="000080"/>
              </a:solidFill>
            </a:endParaRPr>
          </a:p>
          <a:p>
            <a:pPr lvl="1">
              <a:spcBef>
                <a:spcPct val="20000"/>
              </a:spcBef>
              <a:buClr>
                <a:srgbClr val="800000"/>
              </a:buClr>
            </a:pPr>
            <a:r>
              <a:rPr lang="en-US" sz="2400" dirty="0" smtClean="0">
                <a:solidFill>
                  <a:srgbClr val="000080"/>
                </a:solidFill>
              </a:rPr>
              <a:t>All MACE components </a:t>
            </a:r>
            <a:r>
              <a:rPr lang="en-US" sz="2400" dirty="0">
                <a:solidFill>
                  <a:srgbClr val="000080"/>
                </a:solidFill>
              </a:rPr>
              <a:t>will also be </a:t>
            </a:r>
            <a:r>
              <a:rPr lang="en-US" sz="2400" dirty="0" smtClean="0">
                <a:solidFill>
                  <a:srgbClr val="000080"/>
                </a:solidFill>
              </a:rPr>
              <a:t>analysed individually</a:t>
            </a:r>
            <a:endParaRPr lang="en-GB" sz="2400" dirty="0">
              <a:solidFill>
                <a:srgbClr val="000080"/>
              </a:solidFill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757238" y="119063"/>
            <a:ext cx="7661275" cy="519112"/>
          </a:xfrm>
          <a:noFill/>
        </p:spPr>
        <p:txBody>
          <a:bodyPr/>
          <a:lstStyle/>
          <a:p>
            <a:pPr eaLnBrk="1" hangingPunct="1"/>
            <a:r>
              <a:rPr lang="en-GB" sz="2800" smtClean="0"/>
              <a:t>ACE Trial Secondary Endpoints (2)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274638" y="763588"/>
            <a:ext cx="8602662" cy="179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 smtClean="0">
                <a:solidFill>
                  <a:srgbClr val="000080"/>
                </a:solidFill>
              </a:rPr>
              <a:t>Impaired </a:t>
            </a:r>
            <a:r>
              <a:rPr lang="en-US" sz="2400" dirty="0">
                <a:solidFill>
                  <a:srgbClr val="000080"/>
                </a:solidFill>
              </a:rPr>
              <a:t>renal function (eGFR &lt;60 ml/</a:t>
            </a:r>
            <a:r>
              <a:rPr lang="en-US" sz="2400" dirty="0" smtClean="0">
                <a:solidFill>
                  <a:srgbClr val="000080"/>
                </a:solidFill>
              </a:rPr>
              <a:t>min/</a:t>
            </a:r>
            <a:r>
              <a:rPr lang="en-US" sz="2400" dirty="0">
                <a:solidFill>
                  <a:srgbClr val="000080"/>
                </a:solidFill>
              </a:rPr>
              <a:t>1.73 m</a:t>
            </a:r>
            <a:r>
              <a:rPr lang="en-US" sz="2400" baseline="30000" dirty="0">
                <a:solidFill>
                  <a:srgbClr val="000080"/>
                </a:solidFill>
              </a:rPr>
              <a:t>2</a:t>
            </a:r>
            <a:r>
              <a:rPr lang="en-US" sz="2400" dirty="0">
                <a:solidFill>
                  <a:srgbClr val="000080"/>
                </a:solidFill>
              </a:rPr>
              <a:t>),</a:t>
            </a:r>
            <a:br>
              <a:rPr lang="en-US" sz="2400" dirty="0">
                <a:solidFill>
                  <a:srgbClr val="000080"/>
                </a:solidFill>
              </a:rPr>
            </a:br>
            <a:r>
              <a:rPr lang="en-US" sz="2400" dirty="0">
                <a:solidFill>
                  <a:srgbClr val="000080"/>
                </a:solidFill>
              </a:rPr>
              <a:t>or doubling of baseline creatinine</a:t>
            </a:r>
          </a:p>
          <a:p>
            <a:pPr marL="342900" indent="-342900">
              <a:spcBef>
                <a:spcPct val="2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GB" sz="2400" dirty="0">
                <a:solidFill>
                  <a:srgbClr val="000080"/>
                </a:solidFill>
              </a:rPr>
              <a:t>Quality of Life assessed by </a:t>
            </a:r>
            <a:r>
              <a:rPr lang="en-GB" sz="2800" dirty="0">
                <a:solidFill>
                  <a:srgbClr val="000080"/>
                </a:solidFill>
              </a:rPr>
              <a:t>EQ 5-D questionnaire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GB" sz="2400" dirty="0">
                <a:solidFill>
                  <a:srgbClr val="000080"/>
                </a:solidFill>
              </a:rPr>
              <a:t>Health Economic evaluation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757238" y="119063"/>
            <a:ext cx="7661275" cy="519112"/>
          </a:xfrm>
          <a:noFill/>
        </p:spPr>
        <p:txBody>
          <a:bodyPr/>
          <a:lstStyle/>
          <a:p>
            <a:pPr eaLnBrk="1" hangingPunct="1"/>
            <a:r>
              <a:rPr lang="en-GB" sz="2800" smtClean="0"/>
              <a:t>Other Outcomes</a:t>
            </a:r>
            <a:endParaRPr lang="en-GB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92075"/>
            <a:ext cx="7947025" cy="490538"/>
          </a:xfrm>
          <a:noFill/>
        </p:spPr>
        <p:txBody>
          <a:bodyPr lIns="80962" tIns="31750" rIns="80962" bIns="31750" anchor="t"/>
          <a:lstStyle/>
          <a:p>
            <a:pPr eaLnBrk="1" hangingPunct="1"/>
            <a:r>
              <a:rPr lang="en-GB" sz="2800" smtClean="0"/>
              <a:t>Endpoint Adjudication</a:t>
            </a:r>
            <a:endParaRPr lang="en-GB" smtClean="0"/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33400" y="763588"/>
            <a:ext cx="8077200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1600" eaLnBrk="0" hangingPunct="0">
              <a:spcBef>
                <a:spcPct val="50000"/>
              </a:spcBef>
              <a:buClr>
                <a:srgbClr val="800000"/>
              </a:buClr>
              <a:buFont typeface="Times" pitchFamily="-106" charset="0"/>
              <a:buNone/>
            </a:pPr>
            <a:r>
              <a:rPr lang="en-US" sz="2400" dirty="0" smtClean="0">
                <a:solidFill>
                  <a:srgbClr val="000080"/>
                </a:solidFill>
              </a:rPr>
              <a:t>Two </a:t>
            </a:r>
            <a:r>
              <a:rPr lang="en-US" sz="2400" dirty="0">
                <a:solidFill>
                  <a:srgbClr val="000080"/>
                </a:solidFill>
              </a:rPr>
              <a:t>independent Endpoint </a:t>
            </a:r>
            <a:r>
              <a:rPr lang="en-US" sz="2400" dirty="0" smtClean="0">
                <a:solidFill>
                  <a:srgbClr val="000080"/>
                </a:solidFill>
              </a:rPr>
              <a:t>Committees, </a:t>
            </a:r>
            <a:r>
              <a:rPr lang="en-US" sz="2400" dirty="0">
                <a:solidFill>
                  <a:srgbClr val="000080"/>
                </a:solidFill>
              </a:rPr>
              <a:t>masked to therapy allocation, </a:t>
            </a:r>
            <a:r>
              <a:rPr lang="en-US" sz="2400" dirty="0" smtClean="0">
                <a:solidFill>
                  <a:srgbClr val="000080"/>
                </a:solidFill>
              </a:rPr>
              <a:t>adjudicate:</a:t>
            </a:r>
            <a:endParaRPr lang="en-US" sz="2400" dirty="0">
              <a:solidFill>
                <a:srgbClr val="000080"/>
              </a:solidFill>
            </a:endParaRPr>
          </a:p>
          <a:p>
            <a:pPr marL="673100" lvl="1" indent="-284163" eaLnBrk="0" hangingPunct="0">
              <a:spcBef>
                <a:spcPct val="5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All potential cardiovascular endpoints </a:t>
            </a:r>
          </a:p>
          <a:p>
            <a:pPr marL="673100" lvl="1" indent="-284163" eaLnBrk="0" hangingPunct="0">
              <a:spcBef>
                <a:spcPct val="5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All instance of diabetes not diagnosed</a:t>
            </a:r>
            <a:br>
              <a:rPr lang="en-US" sz="2400" dirty="0">
                <a:solidFill>
                  <a:srgbClr val="000080"/>
                </a:solidFill>
              </a:rPr>
            </a:br>
            <a:r>
              <a:rPr lang="en-US" sz="2400" i="1" dirty="0">
                <a:solidFill>
                  <a:srgbClr val="000080"/>
                </a:solidFill>
              </a:rPr>
              <a:t>per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en-US" sz="2400" dirty="0" smtClean="0">
                <a:solidFill>
                  <a:srgbClr val="000080"/>
                </a:solidFill>
              </a:rPr>
              <a:t>protocol</a:t>
            </a:r>
            <a:endParaRPr lang="en-US" sz="2400" dirty="0">
              <a:solidFill>
                <a:srgbClr val="000080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79375"/>
            <a:ext cx="7947025" cy="490538"/>
          </a:xfrm>
          <a:noFill/>
        </p:spPr>
        <p:txBody>
          <a:bodyPr lIns="80962" tIns="31750" rIns="80962" bIns="31750" anchor="t"/>
          <a:lstStyle/>
          <a:p>
            <a:pPr eaLnBrk="1" hangingPunct="1"/>
            <a:r>
              <a:rPr lang="en-GB" sz="2800" smtClean="0"/>
              <a:t>Safety Monitoring</a:t>
            </a:r>
            <a:endParaRPr lang="en-GB" smtClean="0"/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779463"/>
            <a:ext cx="8077200" cy="252992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1000" indent="-381000" eaLnBrk="0" hangingPunct="0">
              <a:spcBef>
                <a:spcPct val="2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ACE is being conducted to ICH-GCP standards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Liver function is </a:t>
            </a:r>
            <a:r>
              <a:rPr lang="en-US" sz="2400" dirty="0" smtClean="0">
                <a:solidFill>
                  <a:srgbClr val="000080"/>
                </a:solidFill>
              </a:rPr>
              <a:t>monitored annually </a:t>
            </a:r>
            <a:r>
              <a:rPr lang="en-US" sz="2400" dirty="0">
                <a:solidFill>
                  <a:srgbClr val="000080"/>
                </a:solidFill>
              </a:rPr>
              <a:t>by ALT levels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Reporting of SUSARs and AEs that are related to changes in Study Medication</a:t>
            </a:r>
          </a:p>
          <a:p>
            <a:pPr marL="381000" indent="-381000" eaLnBrk="0" hangingPunct="0">
              <a:spcBef>
                <a:spcPct val="20000"/>
              </a:spcBef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Twice yearly review of unmasked safety data by an independent Data Safety Monitoring Board (DSMB)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04825" y="733425"/>
            <a:ext cx="8153400" cy="5647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b="1" dirty="0" err="1">
                <a:solidFill>
                  <a:srgbClr val="000080"/>
                </a:solidFill>
              </a:rPr>
              <a:t>Rury</a:t>
            </a:r>
            <a:r>
              <a:rPr lang="en-US" sz="1900" b="1" dirty="0">
                <a:solidFill>
                  <a:srgbClr val="000080"/>
                </a:solidFill>
              </a:rPr>
              <a:t> Holman	</a:t>
            </a:r>
            <a:r>
              <a:rPr lang="en-US" sz="1900" dirty="0">
                <a:solidFill>
                  <a:srgbClr val="000080"/>
                </a:solidFill>
              </a:rPr>
              <a:t>UK 	</a:t>
            </a:r>
            <a:r>
              <a:rPr lang="en-US" sz="1900" i="1" dirty="0" err="1">
                <a:solidFill>
                  <a:srgbClr val="000080"/>
                </a:solidFill>
              </a:rPr>
              <a:t>Diabetologist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b="1" dirty="0" err="1">
                <a:solidFill>
                  <a:srgbClr val="000080"/>
                </a:solidFill>
              </a:rPr>
              <a:t>DaYi</a:t>
            </a:r>
            <a:r>
              <a:rPr lang="en-US" sz="1900" b="1" dirty="0">
                <a:solidFill>
                  <a:srgbClr val="000080"/>
                </a:solidFill>
              </a:rPr>
              <a:t> </a:t>
            </a:r>
            <a:r>
              <a:rPr lang="en-US" sz="1900" b="1" dirty="0" err="1">
                <a:solidFill>
                  <a:srgbClr val="000080"/>
                </a:solidFill>
              </a:rPr>
              <a:t>Hu</a:t>
            </a:r>
            <a:r>
              <a:rPr lang="en-US" sz="1900" b="1" dirty="0">
                <a:solidFill>
                  <a:srgbClr val="000080"/>
                </a:solidFill>
              </a:rPr>
              <a:t>	</a:t>
            </a:r>
            <a:r>
              <a:rPr lang="en-US" sz="1900" dirty="0">
                <a:solidFill>
                  <a:srgbClr val="000080"/>
                </a:solidFill>
              </a:rPr>
              <a:t>China 	</a:t>
            </a:r>
            <a:r>
              <a:rPr lang="en-US" sz="1900" i="1" dirty="0">
                <a:solidFill>
                  <a:srgbClr val="000080"/>
                </a:solidFill>
              </a:rPr>
              <a:t>Cardiologist</a:t>
            </a:r>
            <a:endParaRPr lang="en-US" sz="1900" b="1" dirty="0">
              <a:solidFill>
                <a:srgbClr val="000080"/>
              </a:solidFill>
            </a:endParaRPr>
          </a:p>
          <a:p>
            <a:pPr marL="384175" indent="-371475">
              <a:spcAft>
                <a:spcPct val="50000"/>
              </a:spcAft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b="1" dirty="0" err="1">
                <a:solidFill>
                  <a:srgbClr val="000080"/>
                </a:solidFill>
              </a:rPr>
              <a:t>ChangYu</a:t>
            </a:r>
            <a:r>
              <a:rPr lang="en-US" sz="1900" b="1" dirty="0">
                <a:solidFill>
                  <a:srgbClr val="000080"/>
                </a:solidFill>
              </a:rPr>
              <a:t> Pan	</a:t>
            </a:r>
            <a:r>
              <a:rPr lang="en-US" sz="1900" dirty="0">
                <a:solidFill>
                  <a:srgbClr val="000080"/>
                </a:solidFill>
              </a:rPr>
              <a:t>China	</a:t>
            </a:r>
            <a:r>
              <a:rPr lang="en-US" sz="1900" i="1" dirty="0" err="1">
                <a:solidFill>
                  <a:srgbClr val="000080"/>
                </a:solidFill>
              </a:rPr>
              <a:t>Diabetologist</a:t>
            </a:r>
            <a:endParaRPr lang="en-US" sz="1900" b="1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>
                <a:solidFill>
                  <a:srgbClr val="000080"/>
                </a:solidFill>
              </a:rPr>
              <a:t>Juliana Chan	Hong Kong	</a:t>
            </a:r>
            <a:r>
              <a:rPr lang="en-US" sz="1900" i="1" dirty="0" err="1">
                <a:solidFill>
                  <a:srgbClr val="000080"/>
                </a:solidFill>
              </a:rPr>
              <a:t>Diabetologist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>
                <a:solidFill>
                  <a:srgbClr val="000080"/>
                </a:solidFill>
              </a:rPr>
              <a:t>Jean-Louis </a:t>
            </a:r>
            <a:r>
              <a:rPr lang="en-US" sz="1900" dirty="0" err="1">
                <a:solidFill>
                  <a:srgbClr val="000080"/>
                </a:solidFill>
              </a:rPr>
              <a:t>Chiasson</a:t>
            </a:r>
            <a:r>
              <a:rPr lang="en-US" sz="1900" dirty="0">
                <a:solidFill>
                  <a:srgbClr val="000080"/>
                </a:solidFill>
              </a:rPr>
              <a:t>	Canada	</a:t>
            </a:r>
            <a:r>
              <a:rPr lang="en-US" sz="1900" i="1" dirty="0" err="1">
                <a:solidFill>
                  <a:srgbClr val="000080"/>
                </a:solidFill>
              </a:rPr>
              <a:t>Diabetologist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 err="1">
                <a:solidFill>
                  <a:srgbClr val="000080"/>
                </a:solidFill>
              </a:rPr>
              <a:t>Hertzel</a:t>
            </a:r>
            <a:r>
              <a:rPr lang="en-US" sz="1900" dirty="0">
                <a:solidFill>
                  <a:srgbClr val="000080"/>
                </a:solidFill>
              </a:rPr>
              <a:t> Gerstein	Canada	</a:t>
            </a:r>
            <a:r>
              <a:rPr lang="en-US" sz="1900" i="1" dirty="0" err="1">
                <a:solidFill>
                  <a:srgbClr val="000080"/>
                </a:solidFill>
              </a:rPr>
              <a:t>Diabetologist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 err="1">
                <a:solidFill>
                  <a:srgbClr val="000080"/>
                </a:solidFill>
              </a:rPr>
              <a:t>WenYing</a:t>
            </a:r>
            <a:r>
              <a:rPr lang="en-US" sz="1900" dirty="0">
                <a:solidFill>
                  <a:srgbClr val="000080"/>
                </a:solidFill>
              </a:rPr>
              <a:t> Yang	China	</a:t>
            </a:r>
            <a:r>
              <a:rPr lang="en-US" sz="1900" i="1" dirty="0" err="1">
                <a:solidFill>
                  <a:srgbClr val="000080"/>
                </a:solidFill>
              </a:rPr>
              <a:t>Diabetologist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 err="1">
                <a:solidFill>
                  <a:srgbClr val="000080"/>
                </a:solidFill>
              </a:rPr>
              <a:t>JunBo</a:t>
            </a:r>
            <a:r>
              <a:rPr lang="en-US" sz="1900" dirty="0">
                <a:solidFill>
                  <a:srgbClr val="000080"/>
                </a:solidFill>
              </a:rPr>
              <a:t> </a:t>
            </a:r>
            <a:r>
              <a:rPr lang="en-US" sz="1900" dirty="0" smtClean="0">
                <a:solidFill>
                  <a:srgbClr val="000080"/>
                </a:solidFill>
              </a:rPr>
              <a:t>Ge</a:t>
            </a:r>
            <a:r>
              <a:rPr lang="en-US" sz="1900" dirty="0">
                <a:solidFill>
                  <a:srgbClr val="000080"/>
                </a:solidFill>
              </a:rPr>
              <a:t>	China	</a:t>
            </a:r>
            <a:r>
              <a:rPr lang="en-US" sz="1900" i="1" dirty="0" smtClean="0">
                <a:solidFill>
                  <a:srgbClr val="000080"/>
                </a:solidFill>
              </a:rPr>
              <a:t>Cardiologist</a:t>
            </a: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 err="1" smtClean="0">
                <a:solidFill>
                  <a:srgbClr val="000080"/>
                </a:solidFill>
              </a:rPr>
              <a:t>Huo</a:t>
            </a:r>
            <a:r>
              <a:rPr lang="en-US" sz="1900" dirty="0" smtClean="0">
                <a:solidFill>
                  <a:srgbClr val="000080"/>
                </a:solidFill>
              </a:rPr>
              <a:t> Yong	China	</a:t>
            </a:r>
            <a:r>
              <a:rPr lang="en-US" sz="1900" i="1" dirty="0">
                <a:solidFill>
                  <a:srgbClr val="000080"/>
                </a:solidFill>
              </a:rPr>
              <a:t>Cardiologist</a:t>
            </a: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>
                <a:solidFill>
                  <a:srgbClr val="000080"/>
                </a:solidFill>
              </a:rPr>
              <a:t>John McMurray	UK	</a:t>
            </a:r>
            <a:r>
              <a:rPr lang="en-US" sz="1900" i="1" dirty="0">
                <a:solidFill>
                  <a:srgbClr val="000080"/>
                </a:solidFill>
              </a:rPr>
              <a:t>Cardiologist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>
                <a:solidFill>
                  <a:srgbClr val="000080"/>
                </a:solidFill>
              </a:rPr>
              <a:t>Lars </a:t>
            </a:r>
            <a:r>
              <a:rPr lang="en-US" sz="1900" dirty="0" err="1">
                <a:solidFill>
                  <a:srgbClr val="000080"/>
                </a:solidFill>
              </a:rPr>
              <a:t>Ryden</a:t>
            </a:r>
            <a:r>
              <a:rPr lang="en-US" sz="1900" dirty="0">
                <a:solidFill>
                  <a:srgbClr val="000080"/>
                </a:solidFill>
              </a:rPr>
              <a:t>	Sweden	</a:t>
            </a:r>
            <a:r>
              <a:rPr lang="en-US" sz="1900" i="1" dirty="0">
                <a:solidFill>
                  <a:srgbClr val="000080"/>
                </a:solidFill>
              </a:rPr>
              <a:t>Cardiologist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>
                <a:solidFill>
                  <a:srgbClr val="000080"/>
                </a:solidFill>
              </a:rPr>
              <a:t>Michal </a:t>
            </a:r>
            <a:r>
              <a:rPr lang="en-US" sz="1900" dirty="0" err="1">
                <a:solidFill>
                  <a:srgbClr val="000080"/>
                </a:solidFill>
              </a:rPr>
              <a:t>Tendera</a:t>
            </a:r>
            <a:r>
              <a:rPr lang="en-US" sz="1900" dirty="0">
                <a:solidFill>
                  <a:srgbClr val="000080"/>
                </a:solidFill>
              </a:rPr>
              <a:t>	Poland 	</a:t>
            </a:r>
            <a:r>
              <a:rPr lang="en-US" sz="1900" i="1" dirty="0">
                <a:solidFill>
                  <a:srgbClr val="000080"/>
                </a:solidFill>
              </a:rPr>
              <a:t>Cardiologist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spcAft>
                <a:spcPct val="50000"/>
              </a:spcAft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 err="1">
                <a:solidFill>
                  <a:srgbClr val="000080"/>
                </a:solidFill>
              </a:rPr>
              <a:t>Jaakko</a:t>
            </a:r>
            <a:r>
              <a:rPr lang="en-US" sz="1900" dirty="0">
                <a:solidFill>
                  <a:srgbClr val="000080"/>
                </a:solidFill>
              </a:rPr>
              <a:t> </a:t>
            </a:r>
            <a:r>
              <a:rPr lang="en-US" sz="1900" dirty="0" err="1">
                <a:solidFill>
                  <a:srgbClr val="000080"/>
                </a:solidFill>
              </a:rPr>
              <a:t>Tuomilehto</a:t>
            </a:r>
            <a:r>
              <a:rPr lang="en-US" sz="1900" dirty="0">
                <a:solidFill>
                  <a:srgbClr val="000080"/>
                </a:solidFill>
              </a:rPr>
              <a:t>	Finland	</a:t>
            </a:r>
            <a:r>
              <a:rPr lang="en-US" sz="1900" i="1" dirty="0">
                <a:solidFill>
                  <a:srgbClr val="000080"/>
                </a:solidFill>
              </a:rPr>
              <a:t>Epidemiologist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i="1" dirty="0">
                <a:solidFill>
                  <a:srgbClr val="000080"/>
                </a:solidFill>
              </a:rPr>
              <a:t>DTU </a:t>
            </a:r>
            <a:r>
              <a:rPr lang="en-US" sz="1900" i="1" dirty="0" smtClean="0">
                <a:solidFill>
                  <a:srgbClr val="000080"/>
                </a:solidFill>
              </a:rPr>
              <a:t>Head of Clinical Research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i="1" dirty="0">
                <a:solidFill>
                  <a:srgbClr val="000080"/>
                </a:solidFill>
              </a:rPr>
              <a:t>Bayer Project Manager (2</a:t>
            </a:r>
            <a:r>
              <a:rPr lang="en-US" sz="1900" i="1" dirty="0" smtClean="0">
                <a:solidFill>
                  <a:srgbClr val="000080"/>
                </a:solidFill>
              </a:rPr>
              <a:t>)</a:t>
            </a: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b="1" i="1" dirty="0" err="1" smtClean="0">
                <a:solidFill>
                  <a:srgbClr val="000080"/>
                </a:solidFill>
              </a:rPr>
              <a:t>Honoured</a:t>
            </a:r>
            <a:r>
              <a:rPr lang="en-US" sz="1900" b="1" i="1" dirty="0" smtClean="0">
                <a:solidFill>
                  <a:srgbClr val="000080"/>
                </a:solidFill>
              </a:rPr>
              <a:t> </a:t>
            </a:r>
            <a:r>
              <a:rPr lang="en-US" sz="1900" b="1" i="1" dirty="0">
                <a:solidFill>
                  <a:srgbClr val="000080"/>
                </a:solidFill>
              </a:rPr>
              <a:t>Adviso</a:t>
            </a:r>
            <a:r>
              <a:rPr lang="en-US" sz="1900" b="1" dirty="0">
                <a:solidFill>
                  <a:srgbClr val="000080"/>
                </a:solidFill>
              </a:rPr>
              <a:t>r</a:t>
            </a:r>
            <a:endParaRPr lang="en-US" sz="1900" dirty="0">
              <a:solidFill>
                <a:srgbClr val="000080"/>
              </a:solidFill>
            </a:endParaRPr>
          </a:p>
          <a:p>
            <a:pPr marL="384175" indent="-371475">
              <a:tabLst>
                <a:tab pos="381000" algn="l"/>
                <a:tab pos="3619500" algn="ctr"/>
                <a:tab pos="5249863" algn="l"/>
              </a:tabLst>
            </a:pPr>
            <a:r>
              <a:rPr lang="en-US" sz="1900" dirty="0" err="1">
                <a:solidFill>
                  <a:srgbClr val="000080"/>
                </a:solidFill>
              </a:rPr>
              <a:t>JiaLun</a:t>
            </a:r>
            <a:r>
              <a:rPr lang="en-US" sz="1900" dirty="0">
                <a:solidFill>
                  <a:srgbClr val="000080"/>
                </a:solidFill>
              </a:rPr>
              <a:t> Chen	China	</a:t>
            </a:r>
            <a:r>
              <a:rPr lang="en-US" sz="1900" i="1" dirty="0" err="1">
                <a:solidFill>
                  <a:srgbClr val="000080"/>
                </a:solidFill>
              </a:rPr>
              <a:t>Diabetologist</a:t>
            </a:r>
            <a:endParaRPr lang="en-US" sz="1900" i="1" dirty="0">
              <a:solidFill>
                <a:srgbClr val="00008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114300"/>
            <a:ext cx="8086725" cy="519113"/>
          </a:xfrm>
          <a:noFill/>
        </p:spPr>
        <p:txBody>
          <a:bodyPr/>
          <a:lstStyle/>
          <a:p>
            <a:pPr eaLnBrk="1" hangingPunct="1"/>
            <a:r>
              <a:rPr lang="en-GB" sz="2800" smtClean="0"/>
              <a:t>ACE Steering Committee</a:t>
            </a:r>
            <a:endParaRPr lang="en-GB" smtClean="0"/>
          </a:p>
        </p:txBody>
      </p:sp>
      <p:pic>
        <p:nvPicPr>
          <p:cNvPr id="4813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Line 6"/>
          <p:cNvSpPr>
            <a:spLocks noChangeShapeType="1"/>
          </p:cNvSpPr>
          <p:nvPr/>
        </p:nvSpPr>
        <p:spPr bwMode="auto">
          <a:xfrm flipV="1">
            <a:off x="831850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90563" y="781050"/>
            <a:ext cx="7791450" cy="44873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84175" indent="-371475" eaLnBrk="0" hangingPunct="0">
              <a:spcBef>
                <a:spcPct val="20000"/>
              </a:spcBef>
              <a:buClr>
                <a:srgbClr val="804000"/>
              </a:buClr>
              <a:buFont typeface="Times" pitchFamily="-106" charset="0"/>
              <a:buChar char="•"/>
              <a:tabLst>
                <a:tab pos="5992813" algn="l"/>
              </a:tabLst>
            </a:pPr>
            <a:r>
              <a:rPr lang="en-GB" sz="2800" dirty="0">
                <a:solidFill>
                  <a:srgbClr val="00007F"/>
                </a:solidFill>
              </a:rPr>
              <a:t>ACE was launched in May 2008 at the South China International Cardiology Conference in Guangzhou</a:t>
            </a:r>
          </a:p>
          <a:p>
            <a:pPr marL="384175" indent="-371475" eaLnBrk="0" hangingPunct="0">
              <a:spcBef>
                <a:spcPct val="20000"/>
              </a:spcBef>
              <a:buClr>
                <a:srgbClr val="804000"/>
              </a:buClr>
              <a:buFont typeface="Times" pitchFamily="-106" charset="0"/>
              <a:buChar char="•"/>
              <a:tabLst>
                <a:tab pos="5992813" algn="l"/>
              </a:tabLst>
            </a:pPr>
            <a:r>
              <a:rPr lang="en-GB" sz="2800" dirty="0" smtClean="0">
                <a:solidFill>
                  <a:srgbClr val="00007F"/>
                </a:solidFill>
              </a:rPr>
              <a:t>177 </a:t>
            </a:r>
            <a:r>
              <a:rPr lang="en-GB" sz="2800" dirty="0">
                <a:solidFill>
                  <a:srgbClr val="00007F"/>
                </a:solidFill>
              </a:rPr>
              <a:t>centres </a:t>
            </a:r>
            <a:r>
              <a:rPr lang="en-GB" sz="2800" dirty="0" smtClean="0">
                <a:solidFill>
                  <a:srgbClr val="00007F"/>
                </a:solidFill>
              </a:rPr>
              <a:t>trained and activated</a:t>
            </a:r>
          </a:p>
          <a:p>
            <a:pPr marL="384175" indent="-371475" eaLnBrk="0" hangingPunct="0">
              <a:spcBef>
                <a:spcPct val="20000"/>
              </a:spcBef>
              <a:buClr>
                <a:srgbClr val="804000"/>
              </a:buClr>
              <a:tabLst>
                <a:tab pos="5992813" algn="l"/>
              </a:tabLst>
            </a:pPr>
            <a:r>
              <a:rPr lang="en-GB" sz="2800" dirty="0" smtClean="0">
                <a:solidFill>
                  <a:srgbClr val="00007F"/>
                </a:solidFill>
              </a:rPr>
              <a:t>    156 continue with follow-up</a:t>
            </a:r>
            <a:endParaRPr lang="en-GB" sz="2800" dirty="0">
              <a:solidFill>
                <a:srgbClr val="00007F"/>
              </a:solidFill>
            </a:endParaRPr>
          </a:p>
          <a:p>
            <a:pPr marL="384175" indent="-371475" eaLnBrk="0" hangingPunct="0">
              <a:spcBef>
                <a:spcPct val="20000"/>
              </a:spcBef>
              <a:buClr>
                <a:srgbClr val="804000"/>
              </a:buClr>
              <a:buFont typeface="Times" pitchFamily="-106" charset="0"/>
              <a:buChar char="•"/>
              <a:tabLst>
                <a:tab pos="5992813" algn="l"/>
              </a:tabLst>
            </a:pPr>
            <a:r>
              <a:rPr lang="en-GB" sz="2800" dirty="0">
                <a:solidFill>
                  <a:srgbClr val="00007F"/>
                </a:solidFill>
              </a:rPr>
              <a:t>First patient </a:t>
            </a:r>
            <a:r>
              <a:rPr lang="en-GB" sz="2800" dirty="0" smtClean="0">
                <a:solidFill>
                  <a:srgbClr val="00007F"/>
                </a:solidFill>
              </a:rPr>
              <a:t>randomised 17 Feb 2009</a:t>
            </a:r>
          </a:p>
          <a:p>
            <a:pPr marL="384175" indent="-371475" eaLnBrk="0" hangingPunct="0">
              <a:spcBef>
                <a:spcPct val="20000"/>
              </a:spcBef>
              <a:buClr>
                <a:srgbClr val="804000"/>
              </a:buClr>
              <a:buFont typeface="Times" pitchFamily="-106" charset="0"/>
              <a:buChar char="•"/>
              <a:tabLst>
                <a:tab pos="5992813" algn="l"/>
              </a:tabLst>
            </a:pPr>
            <a:r>
              <a:rPr lang="en-GB" sz="2800" dirty="0" smtClean="0">
                <a:solidFill>
                  <a:srgbClr val="00007F"/>
                </a:solidFill>
              </a:rPr>
              <a:t>Recruitment completed 23 Oct 2015</a:t>
            </a:r>
          </a:p>
          <a:p>
            <a:pPr marL="384175" indent="-371475" eaLnBrk="0" hangingPunct="0">
              <a:spcBef>
                <a:spcPct val="20000"/>
              </a:spcBef>
              <a:buClr>
                <a:srgbClr val="804000"/>
              </a:buClr>
              <a:buFont typeface="Times" pitchFamily="-106" charset="0"/>
              <a:buChar char="•"/>
              <a:tabLst>
                <a:tab pos="5992813" algn="l"/>
              </a:tabLst>
            </a:pPr>
            <a:r>
              <a:rPr lang="en-GB" sz="2800" dirty="0" smtClean="0">
                <a:solidFill>
                  <a:srgbClr val="00007F"/>
                </a:solidFill>
              </a:rPr>
              <a:t>6,526 participants randomised</a:t>
            </a:r>
            <a:endParaRPr lang="en-GB" sz="2800" dirty="0">
              <a:solidFill>
                <a:srgbClr val="00007F"/>
              </a:solidFill>
            </a:endParaRPr>
          </a:p>
          <a:p>
            <a:pPr marL="384175" indent="-371475" eaLnBrk="0" hangingPunct="0">
              <a:spcBef>
                <a:spcPct val="20000"/>
              </a:spcBef>
              <a:buClr>
                <a:srgbClr val="804000"/>
              </a:buClr>
              <a:buFont typeface="Times" pitchFamily="-106" charset="0"/>
              <a:buChar char="•"/>
              <a:tabLst>
                <a:tab pos="5992813" algn="l"/>
              </a:tabLst>
            </a:pPr>
            <a:r>
              <a:rPr lang="en-GB" sz="2800" dirty="0" smtClean="0">
                <a:solidFill>
                  <a:srgbClr val="00007F"/>
                </a:solidFill>
              </a:rPr>
              <a:t>Results expected in 2017</a:t>
            </a:r>
            <a:endParaRPr lang="en-GB" sz="2800" dirty="0">
              <a:solidFill>
                <a:srgbClr val="00007F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111125"/>
            <a:ext cx="8086725" cy="519113"/>
          </a:xfrm>
          <a:noFill/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00007F"/>
                </a:solidFill>
              </a:rPr>
              <a:t>Milestones</a:t>
            </a:r>
            <a:endParaRPr lang="en-GB" dirty="0" smtClean="0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90563" y="781050"/>
            <a:ext cx="7791450" cy="378565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804000"/>
              </a:buClr>
              <a:tabLst>
                <a:tab pos="5992813" algn="l"/>
              </a:tabLst>
            </a:pPr>
            <a:r>
              <a:rPr lang="en-GB" sz="2000" dirty="0" smtClean="0">
                <a:solidFill>
                  <a:srgbClr val="00007F"/>
                </a:solidFill>
              </a:rPr>
              <a:t>Rationale </a:t>
            </a:r>
            <a:r>
              <a:rPr lang="en-GB" sz="2000" dirty="0">
                <a:solidFill>
                  <a:srgbClr val="00007F"/>
                </a:solidFill>
              </a:rPr>
              <a:t>for and design of the Acarbose Cardiovascular Evaluation (ACE) </a:t>
            </a:r>
            <a:r>
              <a:rPr lang="en-GB" sz="2000" dirty="0" smtClean="0">
                <a:solidFill>
                  <a:srgbClr val="00007F"/>
                </a:solidFill>
              </a:rPr>
              <a:t>trial. Rury </a:t>
            </a:r>
            <a:r>
              <a:rPr lang="en-GB" sz="2000" dirty="0">
                <a:solidFill>
                  <a:srgbClr val="00007F"/>
                </a:solidFill>
              </a:rPr>
              <a:t>R Holman, Mary A Bethel, Juliana CN Chan, Jean-Louis Chiasson, Zoë Doran, </a:t>
            </a:r>
            <a:r>
              <a:rPr lang="en-GB" sz="2000" dirty="0" err="1">
                <a:solidFill>
                  <a:srgbClr val="00007F"/>
                </a:solidFill>
              </a:rPr>
              <a:t>Junbo</a:t>
            </a:r>
            <a:r>
              <a:rPr lang="en-GB" sz="2000" dirty="0">
                <a:solidFill>
                  <a:srgbClr val="00007F"/>
                </a:solidFill>
              </a:rPr>
              <a:t> </a:t>
            </a:r>
            <a:r>
              <a:rPr lang="en-GB" sz="2000" dirty="0" err="1">
                <a:solidFill>
                  <a:srgbClr val="00007F"/>
                </a:solidFill>
              </a:rPr>
              <a:t>Ge</a:t>
            </a:r>
            <a:r>
              <a:rPr lang="en-GB" sz="2000" dirty="0">
                <a:solidFill>
                  <a:srgbClr val="00007F"/>
                </a:solidFill>
              </a:rPr>
              <a:t>, </a:t>
            </a:r>
            <a:r>
              <a:rPr lang="en-GB" sz="2000" dirty="0" err="1">
                <a:solidFill>
                  <a:srgbClr val="00007F"/>
                </a:solidFill>
              </a:rPr>
              <a:t>Hertzel</a:t>
            </a:r>
            <a:r>
              <a:rPr lang="en-GB" sz="2000" dirty="0">
                <a:solidFill>
                  <a:srgbClr val="00007F"/>
                </a:solidFill>
              </a:rPr>
              <a:t> Gerstein, Yong </a:t>
            </a:r>
            <a:r>
              <a:rPr lang="en-GB" sz="2000" dirty="0" err="1">
                <a:solidFill>
                  <a:srgbClr val="00007F"/>
                </a:solidFill>
              </a:rPr>
              <a:t>Huo</a:t>
            </a:r>
            <a:r>
              <a:rPr lang="en-GB" sz="2000" dirty="0">
                <a:solidFill>
                  <a:srgbClr val="00007F"/>
                </a:solidFill>
              </a:rPr>
              <a:t>, John J McMurray, Lars </a:t>
            </a:r>
            <a:r>
              <a:rPr lang="en-GB" sz="2000" dirty="0" err="1">
                <a:solidFill>
                  <a:srgbClr val="00007F"/>
                </a:solidFill>
              </a:rPr>
              <a:t>Ryden</a:t>
            </a:r>
            <a:r>
              <a:rPr lang="en-GB" sz="2000" dirty="0">
                <a:solidFill>
                  <a:srgbClr val="00007F"/>
                </a:solidFill>
              </a:rPr>
              <a:t>, Winitha Liyanage, Stefan Schröder, Michal Tendera, Michael J Theodorakis, Jaakko Tuomilehto, Wenying Yang, Dayi Hu, Changyu Pan for the ACE Study </a:t>
            </a:r>
            <a:r>
              <a:rPr lang="en-GB" sz="2000" dirty="0" smtClean="0">
                <a:solidFill>
                  <a:srgbClr val="00007F"/>
                </a:solidFill>
              </a:rPr>
              <a:t>Group.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tabLst>
                <a:tab pos="5992813" algn="l"/>
              </a:tabLst>
            </a:pPr>
            <a:r>
              <a:rPr lang="en-GB" sz="2000" i="1" dirty="0" smtClean="0">
                <a:solidFill>
                  <a:srgbClr val="00007F"/>
                </a:solidFill>
              </a:rPr>
              <a:t>American </a:t>
            </a:r>
            <a:r>
              <a:rPr lang="en-GB" sz="2000" i="1" dirty="0">
                <a:solidFill>
                  <a:srgbClr val="00007F"/>
                </a:solidFill>
              </a:rPr>
              <a:t>Heart Journal 2014;168:23-</a:t>
            </a:r>
            <a:r>
              <a:rPr lang="en-GB" sz="2000" i="1" dirty="0" smtClean="0">
                <a:solidFill>
                  <a:srgbClr val="00007F"/>
                </a:solidFill>
              </a:rPr>
              <a:t>29 </a:t>
            </a:r>
            <a:endParaRPr lang="en-GB" sz="2000" i="1" dirty="0">
              <a:solidFill>
                <a:srgbClr val="00007F"/>
              </a:solidFill>
            </a:endParaRP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tabLst>
                <a:tab pos="5992813" algn="l"/>
              </a:tabLst>
            </a:pPr>
            <a:r>
              <a:rPr lang="en-GB" sz="2000" i="1" dirty="0" smtClean="0">
                <a:solidFill>
                  <a:srgbClr val="00007F"/>
                </a:solidFill>
              </a:rPr>
              <a:t>Chinese Journal of Cardiology 2015;43:412 (Abstract)</a:t>
            </a:r>
          </a:p>
          <a:p>
            <a:pPr marL="457200" indent="-457200" eaLnBrk="0" hangingPunct="0">
              <a:spcBef>
                <a:spcPct val="20000"/>
              </a:spcBef>
              <a:buFont typeface="+mj-lt"/>
              <a:buAutoNum type="arabicPeriod"/>
              <a:tabLst>
                <a:tab pos="5992813" algn="l"/>
              </a:tabLst>
            </a:pPr>
            <a:r>
              <a:rPr lang="en-GB" sz="2000" i="1" dirty="0" err="1" smtClean="0">
                <a:solidFill>
                  <a:srgbClr val="00007F"/>
                </a:solidFill>
              </a:rPr>
              <a:t>Int</a:t>
            </a:r>
            <a:r>
              <a:rPr lang="en-GB" sz="2000" i="1" dirty="0" smtClean="0">
                <a:solidFill>
                  <a:srgbClr val="00007F"/>
                </a:solidFill>
              </a:rPr>
              <a:t> </a:t>
            </a:r>
            <a:r>
              <a:rPr lang="en-GB" sz="2000" i="1" dirty="0">
                <a:solidFill>
                  <a:srgbClr val="00007F"/>
                </a:solidFill>
              </a:rPr>
              <a:t>J </a:t>
            </a:r>
            <a:r>
              <a:rPr lang="en-GB" sz="2000" i="1" dirty="0" err="1">
                <a:solidFill>
                  <a:srgbClr val="00007F"/>
                </a:solidFill>
              </a:rPr>
              <a:t>Endocrinol</a:t>
            </a:r>
            <a:r>
              <a:rPr lang="en-GB" sz="2000" i="1" dirty="0">
                <a:solidFill>
                  <a:srgbClr val="00007F"/>
                </a:solidFill>
              </a:rPr>
              <a:t> </a:t>
            </a:r>
            <a:r>
              <a:rPr lang="en-GB" sz="2000" i="1" dirty="0" err="1">
                <a:solidFill>
                  <a:srgbClr val="00007F"/>
                </a:solidFill>
              </a:rPr>
              <a:t>Metab</a:t>
            </a:r>
            <a:r>
              <a:rPr lang="en-GB" sz="2000" i="1" dirty="0">
                <a:solidFill>
                  <a:srgbClr val="00007F"/>
                </a:solidFill>
              </a:rPr>
              <a:t>. 2016 (Full text)</a:t>
            </a:r>
            <a:endParaRPr lang="en-GB" sz="2000" i="1" dirty="0" smtClean="0">
              <a:solidFill>
                <a:srgbClr val="00007F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804000"/>
              </a:buClr>
              <a:tabLst>
                <a:tab pos="5992813" algn="l"/>
              </a:tabLst>
            </a:pPr>
            <a:endParaRPr lang="en-GB" sz="2000" dirty="0" smtClean="0">
              <a:solidFill>
                <a:srgbClr val="00007F"/>
              </a:solidFill>
            </a:endParaRPr>
          </a:p>
          <a:p>
            <a:pPr eaLnBrk="0" hangingPunct="0">
              <a:spcBef>
                <a:spcPct val="20000"/>
              </a:spcBef>
              <a:buClr>
                <a:srgbClr val="804000"/>
              </a:buClr>
              <a:tabLst>
                <a:tab pos="5992813" algn="l"/>
              </a:tabLst>
            </a:pPr>
            <a:r>
              <a:rPr lang="en-GB" sz="2000" dirty="0" smtClean="0">
                <a:solidFill>
                  <a:srgbClr val="00007F"/>
                </a:solidFill>
              </a:rPr>
              <a:t>	</a:t>
            </a:r>
            <a:endParaRPr lang="en-GB" sz="2000" dirty="0">
              <a:solidFill>
                <a:srgbClr val="00007F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528638" y="111125"/>
            <a:ext cx="8086725" cy="519113"/>
          </a:xfrm>
          <a:noFill/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00007F"/>
                </a:solidFill>
              </a:rPr>
              <a:t>Publications</a:t>
            </a:r>
            <a:endParaRPr lang="en-GB" dirty="0" smtClean="0"/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57238" y="112713"/>
            <a:ext cx="7661275" cy="519112"/>
          </a:xfrm>
          <a:noFill/>
        </p:spPr>
        <p:txBody>
          <a:bodyPr/>
          <a:lstStyle/>
          <a:p>
            <a:pPr eaLnBrk="1" hangingPunct="1"/>
            <a:r>
              <a:rPr lang="en-GB" sz="2800" smtClean="0">
                <a:solidFill>
                  <a:srgbClr val="00007F"/>
                </a:solidFill>
              </a:rPr>
              <a:t>Rationale for ACE Trial</a:t>
            </a:r>
            <a:endParaRPr lang="en-GB" sz="28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5438" y="727075"/>
            <a:ext cx="8509000" cy="5226050"/>
          </a:xfrm>
          <a:noFill/>
        </p:spPr>
        <p:txBody>
          <a:bodyPr>
            <a:spAutoFit/>
          </a:bodyPr>
          <a:lstStyle/>
          <a:p>
            <a:pPr eaLnBrk="1" hangingPunct="1">
              <a:spcAft>
                <a:spcPct val="45000"/>
              </a:spcAft>
              <a:buFont typeface="Times" pitchFamily="-106" charset="0"/>
              <a:buChar char="•"/>
            </a:pPr>
            <a:r>
              <a:rPr lang="en-US" sz="2400" smtClean="0">
                <a:solidFill>
                  <a:srgbClr val="00007D"/>
                </a:solidFill>
              </a:rPr>
              <a:t>Accumulating evidence suggests a close association between “prediabetes” and cardiovascular disease (CVD)</a:t>
            </a:r>
          </a:p>
          <a:p>
            <a:pPr eaLnBrk="1" hangingPunct="1">
              <a:spcAft>
                <a:spcPct val="45000"/>
              </a:spcAft>
              <a:buFont typeface="Times" pitchFamily="-106" charset="0"/>
              <a:buChar char="•"/>
            </a:pPr>
            <a:r>
              <a:rPr lang="en-US" sz="2400" smtClean="0">
                <a:solidFill>
                  <a:srgbClr val="00007D"/>
                </a:solidFill>
              </a:rPr>
              <a:t>Treating conventional risk factors in type 2 diabetes does not reduce CVD risk to the same level as in a non-diabetic population</a:t>
            </a:r>
          </a:p>
          <a:p>
            <a:pPr eaLnBrk="1" hangingPunct="1">
              <a:spcAft>
                <a:spcPct val="45000"/>
              </a:spcAft>
              <a:buFont typeface="Times" pitchFamily="-106" charset="0"/>
              <a:buChar char="•"/>
            </a:pPr>
            <a:r>
              <a:rPr lang="en-US" sz="2400" smtClean="0">
                <a:solidFill>
                  <a:srgbClr val="00007D"/>
                </a:solidFill>
              </a:rPr>
              <a:t>Post-prandial hyperglycaemia may explain the excess risk seen in diabetes and “prediabetes”</a:t>
            </a:r>
          </a:p>
          <a:p>
            <a:pPr eaLnBrk="1" hangingPunct="1">
              <a:spcAft>
                <a:spcPct val="45000"/>
              </a:spcAft>
              <a:buFont typeface="Times" pitchFamily="-106" charset="0"/>
              <a:buChar char="•"/>
            </a:pPr>
            <a:r>
              <a:rPr lang="en-US" sz="2400" smtClean="0">
                <a:solidFill>
                  <a:srgbClr val="00007D"/>
                </a:solidFill>
              </a:rPr>
              <a:t>Reducing post-prandial hyperglycaemia with  acarbose has been reported</a:t>
            </a:r>
            <a:r>
              <a:rPr lang="en-US" sz="2400" baseline="30000" smtClean="0">
                <a:solidFill>
                  <a:srgbClr val="00007D"/>
                </a:solidFill>
              </a:rPr>
              <a:t>1</a:t>
            </a:r>
            <a:r>
              <a:rPr lang="en-US" sz="2400" smtClean="0">
                <a:solidFill>
                  <a:srgbClr val="00007D"/>
                </a:solidFill>
              </a:rPr>
              <a:t> to reduce CVD risk  in “prediabetes”.</a:t>
            </a:r>
          </a:p>
          <a:p>
            <a:pPr eaLnBrk="1" hangingPunct="1">
              <a:spcAft>
                <a:spcPct val="45000"/>
              </a:spcAft>
              <a:buFont typeface="Times" pitchFamily="-106" charset="0"/>
              <a:buChar char="•"/>
            </a:pPr>
            <a:r>
              <a:rPr lang="en-US" sz="2400" smtClean="0">
                <a:solidFill>
                  <a:srgbClr val="00007D"/>
                </a:solidFill>
              </a:rPr>
              <a:t>However, the impact on new CVD events in individuals with existing CVD and “prediabetes” is unknown</a:t>
            </a:r>
            <a:endParaRPr lang="en-GB" sz="2400" smtClean="0">
              <a:solidFill>
                <a:srgbClr val="00007D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63500" y="6467475"/>
            <a:ext cx="6629400" cy="312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600" i="1">
                <a:solidFill>
                  <a:srgbClr val="00007D"/>
                </a:solidFill>
              </a:rPr>
              <a:t>1. Chiasson JL et al. JAMA 2003; 290(4): 486-94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63" y="1462088"/>
            <a:ext cx="7391400" cy="37750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34498" name="Rectangle 2"/>
          <p:cNvSpPr>
            <a:spLocks noChangeArrowheads="1"/>
          </p:cNvSpPr>
          <p:nvPr/>
        </p:nvSpPr>
        <p:spPr bwMode="auto">
          <a:xfrm>
            <a:off x="581025" y="174625"/>
            <a:ext cx="7997825" cy="612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0962" tIns="31750" rIns="80962" bIns="31750">
            <a:spAutoFit/>
          </a:bodyPr>
          <a:lstStyle/>
          <a:p>
            <a:pPr algn="ctr"/>
            <a:r>
              <a:rPr lang="en-US" sz="3600" b="1" i="1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</a:t>
            </a:r>
            <a:endParaRPr lang="en-US" sz="3200" b="1">
              <a:solidFill>
                <a:srgbClr val="001380"/>
              </a:solidFill>
            </a:endParaRPr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733425" y="808038"/>
            <a:ext cx="7997825" cy="795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80962" tIns="31750" rIns="80962" bIns="31750">
            <a:spAutoFit/>
          </a:bodyPr>
          <a:lstStyle/>
          <a:p>
            <a:pPr algn="ctr"/>
            <a:r>
              <a:rPr lang="en-GB" sz="4800" b="1">
                <a:solidFill>
                  <a:srgbClr val="001380"/>
                </a:solidFill>
                <a:hlinkClick r:id="rId5"/>
              </a:rPr>
              <a:t>www.dtu.ox.ac.uk/ACE</a:t>
            </a:r>
            <a:endParaRPr lang="en-US" sz="3200" b="1">
              <a:solidFill>
                <a:srgbClr val="00138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111125"/>
            <a:ext cx="7804150" cy="519113"/>
          </a:xfrm>
          <a:noFill/>
        </p:spPr>
        <p:txBody>
          <a:bodyPr/>
          <a:lstStyle/>
          <a:p>
            <a:pPr eaLnBrk="1" hangingPunct="1"/>
            <a:r>
              <a:rPr lang="en-GB" sz="2800" smtClean="0"/>
              <a:t>ACE Study Design</a:t>
            </a:r>
            <a:endParaRPr lang="en-GB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38" y="746125"/>
            <a:ext cx="8686800" cy="5041380"/>
          </a:xfrm>
          <a:noFill/>
        </p:spPr>
        <p:txBody>
          <a:bodyPr>
            <a:spAutoFit/>
          </a:bodyPr>
          <a:lstStyle/>
          <a:p>
            <a:pPr marL="371475" indent="-371475" eaLnBrk="1" hangingPunct="1">
              <a:spcBef>
                <a:spcPct val="0"/>
              </a:spcBef>
              <a:spcAft>
                <a:spcPct val="40000"/>
              </a:spcAft>
              <a:buFont typeface="Times" pitchFamily="-106" charset="0"/>
              <a:buChar char="•"/>
              <a:tabLst>
                <a:tab pos="1054100" algn="l"/>
              </a:tabLst>
            </a:pPr>
            <a:r>
              <a:rPr lang="en-US" sz="2400" dirty="0" smtClean="0"/>
              <a:t>ACE is an investigator designed trial</a:t>
            </a:r>
          </a:p>
          <a:p>
            <a:pPr marL="371475" indent="-371475" eaLnBrk="1" hangingPunct="1">
              <a:spcBef>
                <a:spcPct val="0"/>
              </a:spcBef>
              <a:spcAft>
                <a:spcPct val="40000"/>
              </a:spcAft>
              <a:buFont typeface="Times" pitchFamily="-106" charset="0"/>
              <a:buChar char="•"/>
              <a:tabLst>
                <a:tab pos="1054100" algn="l"/>
              </a:tabLst>
            </a:pPr>
            <a:r>
              <a:rPr lang="en-GB" sz="2400" dirty="0" smtClean="0"/>
              <a:t>M</a:t>
            </a:r>
            <a:r>
              <a:rPr lang="en-US" sz="2400" dirty="0" err="1" smtClean="0"/>
              <a:t>ulti</a:t>
            </a:r>
            <a:r>
              <a:rPr lang="en-US" sz="2400" dirty="0" smtClean="0"/>
              <a:t>-centre, </a:t>
            </a:r>
            <a:r>
              <a:rPr lang="en-GB" sz="2400" dirty="0" smtClean="0"/>
              <a:t>randomised cardiovascular outcome trial </a:t>
            </a:r>
            <a:r>
              <a:rPr lang="en-US" sz="2400" dirty="0" smtClean="0"/>
              <a:t>in patients who have </a:t>
            </a:r>
            <a:r>
              <a:rPr lang="en-US" sz="2400" b="1" dirty="0" smtClean="0"/>
              <a:t>both</a:t>
            </a:r>
            <a:r>
              <a:rPr lang="en-US" sz="2400" dirty="0" smtClean="0"/>
              <a:t> cardiovascular disease and impaired glucose tolerance</a:t>
            </a:r>
          </a:p>
          <a:p>
            <a:pPr marL="371475" indent="-371475" eaLnBrk="1" hangingPunct="1">
              <a:spcBef>
                <a:spcPct val="0"/>
              </a:spcBef>
              <a:spcAft>
                <a:spcPct val="40000"/>
              </a:spcAft>
              <a:buFont typeface="Times" pitchFamily="-106" charset="0"/>
              <a:buChar char="•"/>
              <a:tabLst>
                <a:tab pos="1054100" algn="l"/>
              </a:tabLst>
            </a:pPr>
            <a:r>
              <a:rPr lang="en-GB" sz="2400" dirty="0" smtClean="0"/>
              <a:t>Comparing the </a:t>
            </a:r>
            <a:r>
              <a:rPr lang="en-GB" sz="2400" b="1" dirty="0" smtClean="0"/>
              <a:t>addition</a:t>
            </a:r>
            <a:r>
              <a:rPr lang="en-GB" sz="2400" dirty="0" smtClean="0"/>
              <a:t> of double-blind acarbose or placebo to usual care</a:t>
            </a:r>
            <a:endParaRPr lang="en-US" sz="2400" dirty="0" smtClean="0"/>
          </a:p>
          <a:p>
            <a:pPr marL="371475" indent="-371475" eaLnBrk="1" hangingPunct="1">
              <a:spcBef>
                <a:spcPct val="0"/>
              </a:spcBef>
              <a:spcAft>
                <a:spcPct val="40000"/>
              </a:spcAft>
              <a:buFont typeface="Times" pitchFamily="-106" charset="0"/>
              <a:buChar char="•"/>
              <a:tabLst>
                <a:tab pos="1054100" algn="l"/>
              </a:tabLst>
            </a:pPr>
            <a:r>
              <a:rPr lang="en-US" sz="2400" dirty="0" smtClean="0"/>
              <a:t>Independent academic data collection, analysis and reporting</a:t>
            </a:r>
            <a:endParaRPr lang="en-GB" sz="2400" dirty="0" smtClean="0"/>
          </a:p>
          <a:p>
            <a:pPr marL="371475" indent="-371475" eaLnBrk="1" hangingPunct="1">
              <a:spcBef>
                <a:spcPct val="0"/>
              </a:spcBef>
              <a:spcAft>
                <a:spcPct val="40000"/>
              </a:spcAft>
              <a:buFont typeface="Times" pitchFamily="-106" charset="0"/>
              <a:buChar char="•"/>
              <a:tabLst>
                <a:tab pos="1054100" algn="l"/>
              </a:tabLst>
            </a:pPr>
            <a:r>
              <a:rPr lang="en-GB" sz="2400" dirty="0" smtClean="0"/>
              <a:t>Conducted in Mainland China and Hong Kong</a:t>
            </a:r>
          </a:p>
          <a:p>
            <a:pPr marL="371475" indent="-371475" eaLnBrk="1" hangingPunct="1">
              <a:spcBef>
                <a:spcPct val="0"/>
              </a:spcBef>
              <a:spcAft>
                <a:spcPct val="40000"/>
              </a:spcAft>
              <a:buFont typeface="Times" pitchFamily="-106" charset="0"/>
              <a:buChar char="•"/>
              <a:tabLst>
                <a:tab pos="1054100" algn="l"/>
              </a:tabLst>
            </a:pPr>
            <a:r>
              <a:rPr lang="en-GB" sz="2400" dirty="0" smtClean="0"/>
              <a:t>Recruitment conducted in ~150 hospitals</a:t>
            </a:r>
          </a:p>
          <a:p>
            <a:pPr marL="371475" indent="-371475" eaLnBrk="1" hangingPunct="1">
              <a:spcBef>
                <a:spcPct val="0"/>
              </a:spcBef>
              <a:spcAft>
                <a:spcPct val="40000"/>
              </a:spcAft>
              <a:buFont typeface="Times" pitchFamily="-106" charset="0"/>
              <a:buChar char="•"/>
              <a:tabLst>
                <a:tab pos="1054100" algn="l"/>
              </a:tabLst>
            </a:pPr>
            <a:r>
              <a:rPr lang="en-GB" sz="2400" dirty="0" smtClean="0"/>
              <a:t>Event driven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519112"/>
          </a:xfrm>
          <a:noFill/>
        </p:spPr>
        <p:txBody>
          <a:bodyPr/>
          <a:lstStyle/>
          <a:p>
            <a:pPr eaLnBrk="1" hangingPunct="1"/>
            <a:r>
              <a:rPr lang="en-GB" sz="2800" smtClean="0"/>
              <a:t>ACE Trial Management</a:t>
            </a:r>
            <a:endParaRPr lang="en-GB" smtClean="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96900" y="850340"/>
            <a:ext cx="7950200" cy="39703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80"/>
                </a:solidFill>
              </a:rPr>
              <a:t>Sponsor</a:t>
            </a:r>
            <a:br>
              <a:rPr lang="en-US" sz="2400" b="1" dirty="0">
                <a:solidFill>
                  <a:srgbClr val="000080"/>
                </a:solidFill>
              </a:rPr>
            </a:br>
            <a:r>
              <a:rPr lang="en-US" sz="2400" dirty="0">
                <a:solidFill>
                  <a:srgbClr val="000080"/>
                </a:solidFill>
              </a:rPr>
              <a:t>University of Oxford</a:t>
            </a:r>
            <a:endParaRPr lang="en-US" sz="2400" b="1" dirty="0">
              <a:solidFill>
                <a:srgbClr val="00008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80"/>
                </a:solidFill>
              </a:rPr>
              <a:t>Coordinating Centre</a:t>
            </a:r>
            <a:r>
              <a:rPr lang="en-US" sz="2400" dirty="0">
                <a:solidFill>
                  <a:srgbClr val="000080"/>
                </a:solidFill>
              </a:rPr>
              <a:t/>
            </a:r>
            <a:br>
              <a:rPr lang="en-US" sz="2400" dirty="0">
                <a:solidFill>
                  <a:srgbClr val="000080"/>
                </a:solidFill>
              </a:rPr>
            </a:br>
            <a:r>
              <a:rPr lang="en-US" sz="2400" i="1" dirty="0">
                <a:solidFill>
                  <a:srgbClr val="000080"/>
                </a:solidFill>
              </a:rPr>
              <a:t>Diabetes Trials Unit,</a:t>
            </a:r>
            <a:br>
              <a:rPr lang="en-US" sz="2400" i="1" dirty="0">
                <a:solidFill>
                  <a:srgbClr val="000080"/>
                </a:solidFill>
              </a:rPr>
            </a:br>
            <a:r>
              <a:rPr lang="en-US" sz="2400" i="1" dirty="0">
                <a:solidFill>
                  <a:srgbClr val="000080"/>
                </a:solidFill>
              </a:rPr>
              <a:t>Oxford Centre for Diabetes, Endocrinology &amp; Metabolism</a:t>
            </a:r>
            <a:endParaRPr lang="en-US" sz="2400" b="1" dirty="0">
              <a:solidFill>
                <a:srgbClr val="00008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80"/>
                </a:solidFill>
              </a:rPr>
              <a:t>Regional Coordinating Centre</a:t>
            </a:r>
            <a:br>
              <a:rPr lang="en-US" sz="2400" b="1" dirty="0">
                <a:solidFill>
                  <a:srgbClr val="000080"/>
                </a:solidFill>
              </a:rPr>
            </a:br>
            <a:r>
              <a:rPr lang="en-US" sz="2400" i="1" dirty="0">
                <a:solidFill>
                  <a:srgbClr val="000080"/>
                </a:solidFill>
              </a:rPr>
              <a:t>ACE Chinese Project Office, </a:t>
            </a:r>
            <a:r>
              <a:rPr lang="en-US" sz="2400" i="1" dirty="0" smtClean="0">
                <a:solidFill>
                  <a:srgbClr val="000080"/>
                </a:solidFill>
              </a:rPr>
              <a:t>OUBST, Beijing</a:t>
            </a:r>
            <a:endParaRPr lang="en-US" sz="2400" dirty="0">
              <a:solidFill>
                <a:srgbClr val="000080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80"/>
                </a:solidFill>
              </a:rPr>
              <a:t>Funding &amp; Study Medication</a:t>
            </a:r>
            <a:r>
              <a:rPr lang="en-US" sz="2400" dirty="0">
                <a:solidFill>
                  <a:srgbClr val="000080"/>
                </a:solidFill>
              </a:rPr>
              <a:t/>
            </a:r>
            <a:br>
              <a:rPr lang="en-US" sz="2400" dirty="0">
                <a:solidFill>
                  <a:srgbClr val="000080"/>
                </a:solidFill>
              </a:rPr>
            </a:br>
            <a:r>
              <a:rPr lang="en-US" sz="2400" i="1" dirty="0" smtClean="0">
                <a:solidFill>
                  <a:srgbClr val="000080"/>
                </a:solidFill>
              </a:rPr>
              <a:t>Bayer</a:t>
            </a:r>
            <a:endParaRPr lang="en-US" sz="2400" i="1" dirty="0">
              <a:solidFill>
                <a:srgbClr val="000080"/>
              </a:solidFill>
            </a:endParaRPr>
          </a:p>
        </p:txBody>
      </p:sp>
      <p:pic>
        <p:nvPicPr>
          <p:cNvPr id="21509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11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" name="Group 10"/>
          <p:cNvGrpSpPr/>
          <p:nvPr/>
        </p:nvGrpSpPr>
        <p:grpSpPr>
          <a:xfrm>
            <a:off x="596899" y="5650819"/>
            <a:ext cx="6429375" cy="1068036"/>
            <a:chOff x="596899" y="5650819"/>
            <a:chExt cx="6429375" cy="1068036"/>
          </a:xfrm>
        </p:grpSpPr>
        <p:sp>
          <p:nvSpPr>
            <p:cNvPr id="12" name="Text Box 7"/>
            <p:cNvSpPr txBox="1">
              <a:spLocks noChangeArrowheads="1"/>
            </p:cNvSpPr>
            <p:nvPr/>
          </p:nvSpPr>
          <p:spPr bwMode="auto">
            <a:xfrm>
              <a:off x="3655370" y="5650819"/>
              <a:ext cx="3370904" cy="58040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80"/>
                  </a:solidFill>
                  <a:latin typeface="Arial" pitchFamily="34" charset="0"/>
                  <a:ea typeface="SimHei" pitchFamily="49" charset="-122"/>
                </a:rPr>
                <a:t>…in an academic collaboration with</a:t>
              </a:r>
              <a:endParaRPr lang="en-US" sz="1600" dirty="0">
                <a:solidFill>
                  <a:srgbClr val="000080"/>
                </a:solidFill>
                <a:latin typeface="Arial" pitchFamily="34" charset="0"/>
                <a:ea typeface="SimHei" pitchFamily="49" charset="-122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8476" y="6033055"/>
              <a:ext cx="685800" cy="685800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899" y="5729658"/>
              <a:ext cx="3044353" cy="630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92075"/>
            <a:ext cx="7804150" cy="490538"/>
          </a:xfrm>
          <a:noFill/>
        </p:spPr>
        <p:txBody>
          <a:bodyPr lIns="80962" tIns="31750" rIns="80962" bIns="31750" anchor="t"/>
          <a:lstStyle/>
          <a:p>
            <a:pPr eaLnBrk="1" hangingPunct="1"/>
            <a:r>
              <a:rPr lang="en-GB" sz="2800" smtClean="0"/>
              <a:t>Major Inclusion Criteria</a:t>
            </a:r>
            <a:endParaRPr lang="en-GB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5913" y="709613"/>
            <a:ext cx="8543925" cy="5216812"/>
          </a:xfrm>
          <a:noFill/>
        </p:spPr>
        <p:txBody>
          <a:bodyPr>
            <a:spAutoFit/>
          </a:bodyPr>
          <a:lstStyle/>
          <a:p>
            <a:pPr marL="458788" indent="-457200" eaLnBrk="1" hangingPunct="1">
              <a:spcBef>
                <a:spcPts val="600"/>
              </a:spcBef>
              <a:buFont typeface="Times" pitchFamily="-106" charset="0"/>
              <a:buChar char="•"/>
              <a:tabLst>
                <a:tab pos="1143000" algn="l"/>
              </a:tabLst>
            </a:pPr>
            <a:r>
              <a:rPr lang="en-GB" sz="2400" dirty="0" smtClean="0"/>
              <a:t>Male or female, aged 50 years or more</a:t>
            </a:r>
          </a:p>
          <a:p>
            <a:pPr marL="458788" indent="-457200" eaLnBrk="1" hangingPunct="1">
              <a:spcBef>
                <a:spcPts val="600"/>
              </a:spcBef>
              <a:buFont typeface="Times" pitchFamily="-106" charset="0"/>
              <a:buChar char="•"/>
              <a:tabLst>
                <a:tab pos="1143000" algn="l"/>
              </a:tabLst>
            </a:pPr>
            <a:r>
              <a:rPr lang="en-GB" sz="2400" dirty="0" smtClean="0"/>
              <a:t>Cardiovascular disease (CVD)</a:t>
            </a:r>
          </a:p>
          <a:p>
            <a:pPr marL="1117600" lvl="1" indent="-355600" eaLnBrk="1" hangingPunct="1">
              <a:spcBef>
                <a:spcPts val="600"/>
              </a:spcBef>
              <a:tabLst>
                <a:tab pos="1143000" algn="l"/>
              </a:tabLst>
            </a:pPr>
            <a:r>
              <a:rPr lang="en-GB" dirty="0" smtClean="0"/>
              <a:t>Prior myocardial infarction</a:t>
            </a:r>
          </a:p>
          <a:p>
            <a:pPr marL="1117600" lvl="1" indent="-355600" eaLnBrk="1" hangingPunct="1">
              <a:spcBef>
                <a:spcPts val="600"/>
              </a:spcBef>
              <a:tabLst>
                <a:tab pos="1143000" algn="l"/>
              </a:tabLst>
            </a:pPr>
            <a:r>
              <a:rPr lang="en-GB" dirty="0" smtClean="0"/>
              <a:t>Prior unstable angina</a:t>
            </a:r>
          </a:p>
          <a:p>
            <a:pPr marL="1117600" lvl="1" indent="-355600" eaLnBrk="1" hangingPunct="1">
              <a:spcBef>
                <a:spcPts val="600"/>
              </a:spcBef>
              <a:tabLst>
                <a:tab pos="1143000" algn="l"/>
              </a:tabLst>
            </a:pPr>
            <a:r>
              <a:rPr lang="en-GB" dirty="0" smtClean="0"/>
              <a:t>Current stable angina</a:t>
            </a:r>
          </a:p>
          <a:p>
            <a:pPr marL="458788" indent="-457200" eaLnBrk="1" hangingPunct="1">
              <a:spcBef>
                <a:spcPts val="600"/>
              </a:spcBef>
              <a:buFont typeface="Times" pitchFamily="-106" charset="0"/>
              <a:buChar char="•"/>
              <a:tabLst>
                <a:tab pos="1143000" algn="l"/>
              </a:tabLst>
            </a:pPr>
            <a:r>
              <a:rPr lang="en-GB" sz="2400" dirty="0" smtClean="0"/>
              <a:t>Impaired glucose tolerance (IGT) when screened with an oral glucose tolerance test:</a:t>
            </a:r>
          </a:p>
          <a:p>
            <a:pPr marL="1117600" lvl="1" indent="-355600" eaLnBrk="1" hangingPunct="1">
              <a:spcBef>
                <a:spcPts val="600"/>
              </a:spcBef>
              <a:tabLst>
                <a:tab pos="1143000" algn="l"/>
              </a:tabLst>
            </a:pPr>
            <a:r>
              <a:rPr lang="en-GB" dirty="0" smtClean="0"/>
              <a:t>Fasting plasma glucose &lt;7.0 mmol/l</a:t>
            </a:r>
          </a:p>
          <a:p>
            <a:pPr marL="1117600" lvl="1" indent="-355600" eaLnBrk="1" hangingPunct="1">
              <a:spcBef>
                <a:spcPts val="600"/>
              </a:spcBef>
              <a:tabLst>
                <a:tab pos="1143000" algn="l"/>
              </a:tabLst>
            </a:pPr>
            <a:r>
              <a:rPr lang="en-GB" dirty="0" smtClean="0"/>
              <a:t>2-hour plasma glucose ≥7.8 and ≤11.1 mmol/l</a:t>
            </a:r>
            <a:endParaRPr lang="en-GB" sz="2000" dirty="0" smtClean="0"/>
          </a:p>
          <a:p>
            <a:pPr marL="458788" indent="-457200" eaLnBrk="1" hangingPunct="1">
              <a:spcBef>
                <a:spcPts val="600"/>
              </a:spcBef>
              <a:buFont typeface="Times" pitchFamily="-106" charset="0"/>
              <a:buChar char="•"/>
              <a:tabLst>
                <a:tab pos="1143000" algn="l"/>
              </a:tabLst>
            </a:pPr>
            <a:r>
              <a:rPr lang="en-GB" sz="2400" dirty="0" smtClean="0"/>
              <a:t>Optimized CVD drug therapy with no planned</a:t>
            </a:r>
            <a:r>
              <a:rPr lang="en-US" sz="2400" dirty="0" smtClean="0"/>
              <a:t> </a:t>
            </a:r>
            <a:r>
              <a:rPr lang="en-US" sz="2400" dirty="0" err="1" smtClean="0"/>
              <a:t>revascularisation</a:t>
            </a:r>
            <a:r>
              <a:rPr lang="en-US" sz="2400" dirty="0" smtClean="0"/>
              <a:t> procedures</a:t>
            </a:r>
            <a:endParaRPr lang="en-GB" sz="2400" dirty="0" smtClean="0"/>
          </a:p>
          <a:p>
            <a:pPr marL="458788" indent="-457200" eaLnBrk="1" hangingPunct="1">
              <a:spcBef>
                <a:spcPts val="600"/>
              </a:spcBef>
              <a:buFont typeface="Times" pitchFamily="-106" charset="0"/>
              <a:buChar char="•"/>
              <a:tabLst>
                <a:tab pos="1143000" algn="l"/>
              </a:tabLst>
            </a:pPr>
            <a:r>
              <a:rPr lang="en-GB" sz="2400" dirty="0" smtClean="0"/>
              <a:t>Written informed consent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69925" y="85725"/>
            <a:ext cx="7804150" cy="490538"/>
          </a:xfrm>
          <a:noFill/>
        </p:spPr>
        <p:txBody>
          <a:bodyPr lIns="80962" tIns="31750" rIns="80962" bIns="31750" anchor="t"/>
          <a:lstStyle/>
          <a:p>
            <a:pPr eaLnBrk="1" hangingPunct="1"/>
            <a:r>
              <a:rPr lang="en-GB" sz="2800" smtClean="0"/>
              <a:t>Major Exclusion Criteria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66688" y="754063"/>
            <a:ext cx="8832850" cy="4568825"/>
          </a:xfrm>
          <a:noFill/>
        </p:spPr>
        <p:txBody>
          <a:bodyPr>
            <a:spAutoFit/>
          </a:bodyPr>
          <a:lstStyle/>
          <a:p>
            <a:pPr marL="458788" indent="-457200" eaLnBrk="1" hangingPunct="1">
              <a:spcBef>
                <a:spcPts val="6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en-GB" sz="2400" smtClean="0"/>
              <a:t>History of diabetes (except gestational diabetes)</a:t>
            </a:r>
          </a:p>
          <a:p>
            <a:pPr marL="458788" indent="-457200" eaLnBrk="1" hangingPunct="1">
              <a:spcBef>
                <a:spcPts val="6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en-GB" sz="2400" smtClean="0"/>
              <a:t>Myocardial infarction, unstable angina, stroke or TIA</a:t>
            </a:r>
            <a:br>
              <a:rPr lang="en-GB" sz="2400" smtClean="0"/>
            </a:br>
            <a:r>
              <a:rPr lang="en-GB" sz="2400" smtClean="0"/>
              <a:t>within the last 3 months</a:t>
            </a:r>
            <a:endParaRPr lang="en-US" sz="2400" smtClean="0"/>
          </a:p>
          <a:p>
            <a:pPr marL="458788" indent="-457200" eaLnBrk="1" hangingPunct="1">
              <a:spcBef>
                <a:spcPts val="6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en-GB" sz="2400" smtClean="0"/>
              <a:t>NYHA class III or IV heart failure</a:t>
            </a:r>
          </a:p>
          <a:p>
            <a:pPr marL="458788" indent="-457200" eaLnBrk="1" hangingPunct="1">
              <a:spcBef>
                <a:spcPts val="6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en-GB" sz="2400" smtClean="0"/>
              <a:t>Severe hepatic disease</a:t>
            </a:r>
          </a:p>
          <a:p>
            <a:pPr marL="458788" indent="-457200" eaLnBrk="1" hangingPunct="1">
              <a:spcBef>
                <a:spcPts val="6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en-US" sz="2400" smtClean="0"/>
              <a:t>Severe renal impairment (eGFR &lt;30 ml/min/1.73m</a:t>
            </a:r>
            <a:r>
              <a:rPr lang="en-US" sz="2400" baseline="30000" smtClean="0"/>
              <a:t>2</a:t>
            </a:r>
            <a:r>
              <a:rPr lang="en-US" sz="2400" smtClean="0"/>
              <a:t>)</a:t>
            </a:r>
            <a:endParaRPr lang="en-GB" sz="2400" smtClean="0"/>
          </a:p>
          <a:p>
            <a:pPr marL="458788" indent="-457200" eaLnBrk="1" hangingPunct="1">
              <a:spcBef>
                <a:spcPts val="6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en-GB" sz="2400" smtClean="0"/>
              <a:t>Gastrointestinal problems or alpha glucosidase inhibitor intolerance</a:t>
            </a:r>
          </a:p>
          <a:p>
            <a:pPr marL="458788" indent="-457200" eaLnBrk="1" hangingPunct="1">
              <a:spcBef>
                <a:spcPts val="6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en-GB" sz="2400" smtClean="0"/>
              <a:t>Pregnancy or possibility of pregnancy</a:t>
            </a:r>
          </a:p>
          <a:p>
            <a:pPr marL="458788" indent="-457200" eaLnBrk="1" hangingPunct="1">
              <a:spcBef>
                <a:spcPts val="600"/>
              </a:spcBef>
              <a:spcAft>
                <a:spcPct val="10000"/>
              </a:spcAft>
              <a:buFont typeface="Times" pitchFamily="-106" charset="0"/>
              <a:buChar char="•"/>
            </a:pPr>
            <a:r>
              <a:rPr lang="en-GB" sz="2400" smtClean="0"/>
              <a:t>Thought by the investigator to be unsuitable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95250"/>
            <a:ext cx="7947025" cy="490538"/>
          </a:xfrm>
          <a:noFill/>
        </p:spPr>
        <p:txBody>
          <a:bodyPr lIns="80962" tIns="31750" rIns="80962" bIns="31750" anchor="t"/>
          <a:lstStyle/>
          <a:p>
            <a:pPr eaLnBrk="1" hangingPunct="1"/>
            <a:r>
              <a:rPr lang="en-GB" sz="2800" smtClean="0"/>
              <a:t>Sample Size Estimation</a:t>
            </a:r>
            <a:endParaRPr lang="en-GB" smtClean="0"/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14325" y="787400"/>
            <a:ext cx="8534400" cy="45243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80"/>
                </a:solidFill>
              </a:rPr>
              <a:t>Assuming:</a:t>
            </a:r>
          </a:p>
          <a:p>
            <a:pPr marL="571500" lvl="1" indent="-279400"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 smtClean="0">
                <a:solidFill>
                  <a:srgbClr val="000080"/>
                </a:solidFill>
              </a:rPr>
              <a:t>A </a:t>
            </a:r>
            <a:r>
              <a:rPr lang="en-US" sz="2400" dirty="0">
                <a:solidFill>
                  <a:srgbClr val="000080"/>
                </a:solidFill>
              </a:rPr>
              <a:t>20% relative reduction </a:t>
            </a:r>
            <a:r>
              <a:rPr lang="en-US" sz="2400" dirty="0" smtClean="0">
                <a:solidFill>
                  <a:srgbClr val="000080"/>
                </a:solidFill>
              </a:rPr>
              <a:t>for the primary cardiovascular endpoint, compared </a:t>
            </a:r>
            <a:r>
              <a:rPr lang="en-US" sz="2400" dirty="0">
                <a:solidFill>
                  <a:srgbClr val="000080"/>
                </a:solidFill>
              </a:rPr>
              <a:t>with placebo</a:t>
            </a:r>
          </a:p>
          <a:p>
            <a:pPr marL="571500" lvl="1" indent="-279400">
              <a:spcAft>
                <a:spcPct val="100000"/>
              </a:spcAft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 smtClean="0">
                <a:solidFill>
                  <a:srgbClr val="000080"/>
                </a:solidFill>
              </a:rPr>
              <a:t>Alpha </a:t>
            </a:r>
            <a:r>
              <a:rPr lang="en-US" sz="2400" dirty="0">
                <a:solidFill>
                  <a:srgbClr val="000080"/>
                </a:solidFill>
              </a:rPr>
              <a:t>of 5%</a:t>
            </a:r>
          </a:p>
          <a:p>
            <a:r>
              <a:rPr lang="en-US" sz="2400" dirty="0">
                <a:solidFill>
                  <a:srgbClr val="000080"/>
                </a:solidFill>
              </a:rPr>
              <a:t>For </a:t>
            </a:r>
            <a:r>
              <a:rPr lang="en-US" sz="2400" dirty="0" smtClean="0">
                <a:solidFill>
                  <a:srgbClr val="000080"/>
                </a:solidFill>
              </a:rPr>
              <a:t>85% </a:t>
            </a:r>
            <a:r>
              <a:rPr lang="en-US" sz="2400" dirty="0">
                <a:solidFill>
                  <a:srgbClr val="000080"/>
                </a:solidFill>
              </a:rPr>
              <a:t>power the study </a:t>
            </a:r>
            <a:r>
              <a:rPr lang="en-US" sz="2400" dirty="0" smtClean="0">
                <a:solidFill>
                  <a:srgbClr val="000080"/>
                </a:solidFill>
              </a:rPr>
              <a:t>requires </a:t>
            </a:r>
            <a:endParaRPr lang="en-US" sz="2400" dirty="0">
              <a:solidFill>
                <a:srgbClr val="000080"/>
              </a:solidFill>
            </a:endParaRPr>
          </a:p>
          <a:p>
            <a:pPr marL="571500" lvl="1" indent="-279400"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 smtClean="0">
                <a:solidFill>
                  <a:srgbClr val="000080"/>
                </a:solidFill>
              </a:rPr>
              <a:t>6,300 </a:t>
            </a:r>
            <a:r>
              <a:rPr lang="en-US" sz="2400" dirty="0">
                <a:solidFill>
                  <a:srgbClr val="000080"/>
                </a:solidFill>
              </a:rPr>
              <a:t>patients, </a:t>
            </a:r>
            <a:r>
              <a:rPr lang="en-US" sz="2400" i="1" dirty="0">
                <a:solidFill>
                  <a:srgbClr val="000080"/>
                </a:solidFill>
              </a:rPr>
              <a:t>i.e.</a:t>
            </a:r>
            <a:r>
              <a:rPr lang="en-US" sz="2400" dirty="0">
                <a:solidFill>
                  <a:srgbClr val="000080"/>
                </a:solidFill>
              </a:rPr>
              <a:t> </a:t>
            </a:r>
            <a:r>
              <a:rPr lang="en-US" sz="2400" dirty="0" smtClean="0">
                <a:solidFill>
                  <a:srgbClr val="000080"/>
                </a:solidFill>
              </a:rPr>
              <a:t>3,150 </a:t>
            </a:r>
            <a:r>
              <a:rPr lang="en-US" sz="2400" dirty="0">
                <a:solidFill>
                  <a:srgbClr val="000080"/>
                </a:solidFill>
              </a:rPr>
              <a:t>per group</a:t>
            </a:r>
          </a:p>
          <a:p>
            <a:pPr marL="571500" lvl="1" indent="-279400">
              <a:buClr>
                <a:srgbClr val="800000"/>
              </a:buClr>
              <a:buFont typeface="Times" pitchFamily="-106" charset="0"/>
              <a:buChar char="•"/>
            </a:pPr>
            <a:r>
              <a:rPr lang="en-US" sz="2400" dirty="0">
                <a:solidFill>
                  <a:srgbClr val="000080"/>
                </a:solidFill>
              </a:rPr>
              <a:t>A minimum of </a:t>
            </a:r>
            <a:r>
              <a:rPr lang="en-US" sz="2400" dirty="0" smtClean="0">
                <a:solidFill>
                  <a:srgbClr val="000080"/>
                </a:solidFill>
              </a:rPr>
              <a:t>728 </a:t>
            </a:r>
            <a:r>
              <a:rPr lang="en-US" sz="2400" dirty="0">
                <a:solidFill>
                  <a:srgbClr val="000080"/>
                </a:solidFill>
              </a:rPr>
              <a:t>adjudicated primary events</a:t>
            </a:r>
          </a:p>
          <a:p>
            <a:pPr marL="571500" lvl="1" indent="-279400">
              <a:buClr>
                <a:srgbClr val="800000"/>
              </a:buClr>
              <a:buFont typeface="Times" pitchFamily="-106" charset="0"/>
              <a:buChar char="•"/>
            </a:pPr>
            <a:endParaRPr lang="en-US" sz="2400" dirty="0">
              <a:solidFill>
                <a:srgbClr val="000080"/>
              </a:solidFill>
            </a:endParaRPr>
          </a:p>
          <a:p>
            <a:pPr>
              <a:buClr>
                <a:srgbClr val="800000"/>
              </a:buClr>
              <a:buFont typeface="Times" pitchFamily="-106" charset="0"/>
              <a:buNone/>
            </a:pPr>
            <a:r>
              <a:rPr lang="en-US" sz="2400" dirty="0" smtClean="0">
                <a:solidFill>
                  <a:srgbClr val="000080"/>
                </a:solidFill>
              </a:rPr>
              <a:t>Recruiting a </a:t>
            </a:r>
            <a:r>
              <a:rPr lang="en-US" sz="2400" dirty="0">
                <a:solidFill>
                  <a:srgbClr val="000080"/>
                </a:solidFill>
              </a:rPr>
              <a:t>total of </a:t>
            </a:r>
            <a:r>
              <a:rPr lang="en-US" sz="2400" dirty="0" smtClean="0">
                <a:solidFill>
                  <a:srgbClr val="000080"/>
                </a:solidFill>
              </a:rPr>
              <a:t>6,500 </a:t>
            </a:r>
            <a:r>
              <a:rPr lang="en-US" sz="2400" dirty="0">
                <a:solidFill>
                  <a:srgbClr val="000080"/>
                </a:solidFill>
              </a:rPr>
              <a:t>patients </a:t>
            </a:r>
            <a:r>
              <a:rPr lang="en-US" sz="2400" dirty="0" smtClean="0">
                <a:solidFill>
                  <a:srgbClr val="000080"/>
                </a:solidFill>
              </a:rPr>
              <a:t>will allow </a:t>
            </a:r>
            <a:r>
              <a:rPr lang="en-US" sz="2400" dirty="0">
                <a:solidFill>
                  <a:srgbClr val="000080"/>
                </a:solidFill>
              </a:rPr>
              <a:t>for a possible 3% loss-to-follow up</a:t>
            </a:r>
          </a:p>
          <a:p>
            <a:pPr marL="571500" lvl="1" indent="-279400">
              <a:buClr>
                <a:srgbClr val="800000"/>
              </a:buClr>
              <a:buFont typeface="Times" pitchFamily="-106" charset="0"/>
              <a:buChar char="•"/>
            </a:pPr>
            <a:endParaRPr lang="en-GB" sz="2400" dirty="0">
              <a:solidFill>
                <a:srgbClr val="000080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865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23825"/>
            <a:ext cx="7947025" cy="519113"/>
          </a:xfrm>
          <a:noFill/>
        </p:spPr>
        <p:txBody>
          <a:bodyPr/>
          <a:lstStyle/>
          <a:p>
            <a:pPr eaLnBrk="1" hangingPunct="1"/>
            <a:r>
              <a:rPr lang="en-GB" sz="2800" smtClean="0"/>
              <a:t>ACE Trial Intervention</a:t>
            </a:r>
            <a:endParaRPr lang="en-GB" smtClean="0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73075" y="776288"/>
            <a:ext cx="822960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2113" indent="-392113">
              <a:spcAft>
                <a:spcPct val="20000"/>
              </a:spcAft>
              <a:buClr>
                <a:srgbClr val="800000"/>
              </a:buClr>
              <a:buFont typeface="Times" pitchFamily="-106" charset="0"/>
              <a:buNone/>
              <a:tabLst>
                <a:tab pos="3949700" algn="l"/>
              </a:tabLst>
            </a:pPr>
            <a:r>
              <a:rPr lang="en-GB" sz="2400" b="1" dirty="0">
                <a:solidFill>
                  <a:srgbClr val="000080"/>
                </a:solidFill>
              </a:rPr>
              <a:t>In addition to usual care:</a:t>
            </a:r>
            <a:endParaRPr lang="en-GB" sz="2400" dirty="0">
              <a:solidFill>
                <a:srgbClr val="000080"/>
              </a:solidFill>
            </a:endParaRPr>
          </a:p>
          <a:p>
            <a:pPr marL="392113" indent="-392113">
              <a:spcAft>
                <a:spcPct val="20000"/>
              </a:spcAft>
              <a:buClr>
                <a:srgbClr val="800000"/>
              </a:buClr>
              <a:buFont typeface="Times" pitchFamily="-106" charset="0"/>
              <a:buChar char="•"/>
              <a:tabLst>
                <a:tab pos="3949700" algn="l"/>
              </a:tabLst>
            </a:pPr>
            <a:r>
              <a:rPr lang="en-GB" sz="2400" dirty="0">
                <a:solidFill>
                  <a:srgbClr val="000080"/>
                </a:solidFill>
              </a:rPr>
              <a:t>Randomised addition of</a:t>
            </a:r>
          </a:p>
          <a:p>
            <a:pPr marL="742950" lvl="1" indent="-349250">
              <a:spcAft>
                <a:spcPct val="20000"/>
              </a:spcAft>
              <a:buClr>
                <a:srgbClr val="800000"/>
              </a:buClr>
              <a:buFont typeface="Wingdings" pitchFamily="-106" charset="2"/>
              <a:buChar char="§"/>
              <a:tabLst>
                <a:tab pos="3949700" algn="l"/>
              </a:tabLst>
            </a:pPr>
            <a:r>
              <a:rPr lang="en-GB" sz="2400" dirty="0">
                <a:solidFill>
                  <a:srgbClr val="000080"/>
                </a:solidFill>
              </a:rPr>
              <a:t>Acarbose, 50 mg three times daily</a:t>
            </a:r>
            <a:br>
              <a:rPr lang="en-GB" sz="2400" dirty="0">
                <a:solidFill>
                  <a:srgbClr val="000080"/>
                </a:solidFill>
              </a:rPr>
            </a:br>
            <a:r>
              <a:rPr lang="en-GB" sz="2400" b="1" dirty="0">
                <a:solidFill>
                  <a:srgbClr val="000080"/>
                </a:solidFill>
              </a:rPr>
              <a:t> or</a:t>
            </a:r>
          </a:p>
          <a:p>
            <a:pPr marL="742950" lvl="1" indent="-349250">
              <a:spcAft>
                <a:spcPct val="80000"/>
              </a:spcAft>
              <a:buClr>
                <a:srgbClr val="800000"/>
              </a:buClr>
              <a:buFont typeface="Wingdings" pitchFamily="-106" charset="2"/>
              <a:buChar char="§"/>
              <a:tabLst>
                <a:tab pos="3949700" algn="l"/>
              </a:tabLst>
            </a:pPr>
            <a:r>
              <a:rPr lang="en-GB" sz="2400" dirty="0">
                <a:solidFill>
                  <a:srgbClr val="000080"/>
                </a:solidFill>
              </a:rPr>
              <a:t>Matching placebo, three times daily</a:t>
            </a:r>
          </a:p>
          <a:p>
            <a:pPr marL="392113" indent="-392113">
              <a:spcAft>
                <a:spcPct val="80000"/>
              </a:spcAft>
              <a:buClr>
                <a:srgbClr val="800000"/>
              </a:buClr>
              <a:buFont typeface="Times" pitchFamily="-106" charset="0"/>
              <a:buChar char="•"/>
              <a:tabLst>
                <a:tab pos="3949700" algn="l"/>
              </a:tabLst>
            </a:pPr>
            <a:r>
              <a:rPr lang="en-GB" sz="2400" dirty="0">
                <a:solidFill>
                  <a:srgbClr val="000080"/>
                </a:solidFill>
              </a:rPr>
              <a:t>Tablets will be taken with meals using a</a:t>
            </a:r>
            <a:br>
              <a:rPr lang="en-GB" sz="2400" dirty="0">
                <a:solidFill>
                  <a:srgbClr val="000080"/>
                </a:solidFill>
              </a:rPr>
            </a:br>
            <a:r>
              <a:rPr lang="en-GB" sz="2400" dirty="0">
                <a:solidFill>
                  <a:srgbClr val="000080"/>
                </a:solidFill>
              </a:rPr>
              <a:t>‘</a:t>
            </a:r>
            <a:r>
              <a:rPr lang="en-GB" sz="2400" i="1" dirty="0">
                <a:solidFill>
                  <a:srgbClr val="000080"/>
                </a:solidFill>
              </a:rPr>
              <a:t>Start low, go slow</a:t>
            </a:r>
            <a:r>
              <a:rPr lang="en-GB" sz="2400" dirty="0">
                <a:solidFill>
                  <a:srgbClr val="000080"/>
                </a:solidFill>
              </a:rPr>
              <a:t>’ dose titration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4363" y="92075"/>
            <a:ext cx="7947025" cy="490538"/>
          </a:xfrm>
          <a:noFill/>
        </p:spPr>
        <p:txBody>
          <a:bodyPr lIns="80962" tIns="31750" rIns="80962" bIns="31750" anchor="t"/>
          <a:lstStyle/>
          <a:p>
            <a:pPr eaLnBrk="1" hangingPunct="1"/>
            <a:r>
              <a:rPr lang="en-GB" sz="2800" smtClean="0"/>
              <a:t>ACE Study Flow Chart</a:t>
            </a:r>
            <a:endParaRPr lang="en-GB" smtClean="0"/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2600" y="6273800"/>
            <a:ext cx="9144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Line 5"/>
          <p:cNvSpPr>
            <a:spLocks noChangeShapeType="1"/>
          </p:cNvSpPr>
          <p:nvPr/>
        </p:nvSpPr>
        <p:spPr bwMode="auto">
          <a:xfrm flipV="1">
            <a:off x="925513" y="639763"/>
            <a:ext cx="7372350" cy="381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539750" y="5332413"/>
            <a:ext cx="8169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0080"/>
                </a:solidFill>
              </a:rPr>
              <a:t>A minimum of </a:t>
            </a:r>
            <a:r>
              <a:rPr lang="en-US" sz="2400" i="1" dirty="0" smtClean="0">
                <a:solidFill>
                  <a:srgbClr val="000080"/>
                </a:solidFill>
              </a:rPr>
              <a:t>728 </a:t>
            </a:r>
            <a:r>
              <a:rPr lang="en-US" sz="2400" i="1" dirty="0">
                <a:solidFill>
                  <a:srgbClr val="000080"/>
                </a:solidFill>
              </a:rPr>
              <a:t>adjudicated primary events are required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4788" y="1593850"/>
            <a:ext cx="8939212" cy="3402637"/>
            <a:chOff x="204788" y="1593850"/>
            <a:chExt cx="8939212" cy="3402637"/>
          </a:xfrm>
        </p:grpSpPr>
        <p:pic>
          <p:nvPicPr>
            <p:cNvPr id="31750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04788" y="1593850"/>
              <a:ext cx="8939212" cy="3289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089011" y="4719488"/>
              <a:ext cx="5398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158E"/>
                  </a:solidFill>
                </a:rPr>
                <a:t>6500</a:t>
              </a:r>
              <a:endParaRPr lang="en-US" sz="1200" b="1" dirty="0">
                <a:solidFill>
                  <a:srgbClr val="00158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AFD00"/>
    </a:dk2>
    <a:lt2>
      <a:srgbClr val="5183FD"/>
    </a:lt2>
    <a:accent1>
      <a:srgbClr val="CECECE"/>
    </a:accent1>
    <a:accent2>
      <a:srgbClr val="676767"/>
    </a:accent2>
    <a:accent3>
      <a:srgbClr val="FFFFFF"/>
    </a:accent3>
    <a:accent4>
      <a:srgbClr val="DADADA"/>
    </a:accent4>
    <a:accent5>
      <a:srgbClr val="E3E3E3"/>
    </a:accent5>
    <a:accent6>
      <a:srgbClr val="5D5D5D"/>
    </a:accent6>
    <a:hlink>
      <a:srgbClr val="063DE8"/>
    </a:hlink>
    <a:folHlink>
      <a:srgbClr val="3365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1592</TotalTime>
  <Words>793</Words>
  <Application>Microsoft Office PowerPoint</Application>
  <PresentationFormat>On-screen Show (4:3)</PresentationFormat>
  <Paragraphs>156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Custom Design</vt:lpstr>
      <vt:lpstr>PowerPoint Presentation</vt:lpstr>
      <vt:lpstr>Rationale for ACE Trial</vt:lpstr>
      <vt:lpstr>ACE Study Design</vt:lpstr>
      <vt:lpstr>ACE Trial Management</vt:lpstr>
      <vt:lpstr>Major Inclusion Criteria</vt:lpstr>
      <vt:lpstr>Major Exclusion Criteria</vt:lpstr>
      <vt:lpstr>Sample Size Estimation</vt:lpstr>
      <vt:lpstr>ACE Trial Intervention</vt:lpstr>
      <vt:lpstr>ACE Study Flow Chart</vt:lpstr>
      <vt:lpstr>Cardiovascular Therapy Optimisation</vt:lpstr>
      <vt:lpstr>ACE Trial Primary Endpoint</vt:lpstr>
      <vt:lpstr>ACE Trial Secondary Endpoints (1)</vt:lpstr>
      <vt:lpstr>ACE Trial Secondary Endpoints (2)</vt:lpstr>
      <vt:lpstr>Other Outcomes</vt:lpstr>
      <vt:lpstr>Endpoint Adjudication</vt:lpstr>
      <vt:lpstr>Safety Monitoring</vt:lpstr>
      <vt:lpstr>ACE Steering Committee</vt:lpstr>
      <vt:lpstr>Milestones</vt:lpstr>
      <vt:lpstr>Publications</vt:lpstr>
      <vt:lpstr>PowerPoint Presentation</vt:lpstr>
    </vt:vector>
  </TitlesOfParts>
  <Company>GCL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Holman welcome slides Amsterdam</dc:title>
  <dc:creator>nelson_s</dc:creator>
  <cp:lastModifiedBy>jmilton</cp:lastModifiedBy>
  <cp:revision>163</cp:revision>
  <dcterms:created xsi:type="dcterms:W3CDTF">2007-08-28T12:50:29Z</dcterms:created>
  <dcterms:modified xsi:type="dcterms:W3CDTF">2016-10-27T11:13:38Z</dcterms:modified>
</cp:coreProperties>
</file>