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22"/>
  </p:notesMasterIdLst>
  <p:handoutMasterIdLst>
    <p:handoutMasterId r:id="rId23"/>
  </p:handoutMasterIdLst>
  <p:sldIdLst>
    <p:sldId id="329" r:id="rId2"/>
    <p:sldId id="318" r:id="rId3"/>
    <p:sldId id="296" r:id="rId4"/>
    <p:sldId id="317" r:id="rId5"/>
    <p:sldId id="297" r:id="rId6"/>
    <p:sldId id="298" r:id="rId7"/>
    <p:sldId id="306" r:id="rId8"/>
    <p:sldId id="300" r:id="rId9"/>
    <p:sldId id="301" r:id="rId10"/>
    <p:sldId id="299" r:id="rId11"/>
    <p:sldId id="302" r:id="rId12"/>
    <p:sldId id="303" r:id="rId13"/>
    <p:sldId id="304" r:id="rId14"/>
    <p:sldId id="327" r:id="rId15"/>
    <p:sldId id="308" r:id="rId16"/>
    <p:sldId id="307" r:id="rId17"/>
    <p:sldId id="315" r:id="rId18"/>
    <p:sldId id="310" r:id="rId19"/>
    <p:sldId id="331" r:id="rId20"/>
    <p:sldId id="330" r:id="rId21"/>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ＭＳ Ｐゴシック" pitchFamily="-106"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106"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106"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106"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106" charset="-128"/>
        <a:cs typeface="+mn-cs"/>
      </a:defRPr>
    </a:lvl5pPr>
    <a:lvl6pPr marL="2286000" algn="l" defTabSz="914400" rtl="0" eaLnBrk="1" latinLnBrk="0" hangingPunct="1">
      <a:defRPr kern="1200">
        <a:solidFill>
          <a:schemeClr val="tx1"/>
        </a:solidFill>
        <a:latin typeface="Arial" charset="0"/>
        <a:ea typeface="ＭＳ Ｐゴシック" pitchFamily="-106" charset="-128"/>
        <a:cs typeface="+mn-cs"/>
      </a:defRPr>
    </a:lvl6pPr>
    <a:lvl7pPr marL="2743200" algn="l" defTabSz="914400" rtl="0" eaLnBrk="1" latinLnBrk="0" hangingPunct="1">
      <a:defRPr kern="1200">
        <a:solidFill>
          <a:schemeClr val="tx1"/>
        </a:solidFill>
        <a:latin typeface="Arial" charset="0"/>
        <a:ea typeface="ＭＳ Ｐゴシック" pitchFamily="-106" charset="-128"/>
        <a:cs typeface="+mn-cs"/>
      </a:defRPr>
    </a:lvl7pPr>
    <a:lvl8pPr marL="3200400" algn="l" defTabSz="914400" rtl="0" eaLnBrk="1" latinLnBrk="0" hangingPunct="1">
      <a:defRPr kern="1200">
        <a:solidFill>
          <a:schemeClr val="tx1"/>
        </a:solidFill>
        <a:latin typeface="Arial" charset="0"/>
        <a:ea typeface="ＭＳ Ｐゴシック" pitchFamily="-106" charset="-128"/>
        <a:cs typeface="+mn-cs"/>
      </a:defRPr>
    </a:lvl8pPr>
    <a:lvl9pPr marL="3657600" algn="l" defTabSz="914400" rtl="0" eaLnBrk="1" latinLnBrk="0" hangingPunct="1">
      <a:defRPr kern="1200">
        <a:solidFill>
          <a:schemeClr val="tx1"/>
        </a:solidFill>
        <a:latin typeface="Arial" charset="0"/>
        <a:ea typeface="ＭＳ Ｐゴシック" pitchFamily="-10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80"/>
    <a:srgbClr val="00158E"/>
    <a:srgbClr val="800000"/>
    <a:srgbClr val="CAE1BD"/>
    <a:srgbClr val="993366"/>
    <a:srgbClr val="0000FF"/>
    <a:srgbClr val="0099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2430" y="-1008"/>
      </p:cViewPr>
      <p:guideLst>
        <p:guide orient="horz" pos="432"/>
        <p:guide orient="horz" pos="1128"/>
        <p:guide orient="horz" pos="4147"/>
        <p:guide pos="2890"/>
        <p:guide pos="307"/>
        <p:guide pos="560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l-GR"/>
          </a:p>
        </p:txBody>
      </p:sp>
      <p:sp>
        <p:nvSpPr>
          <p:cNvPr id="9011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l-GR"/>
          </a:p>
        </p:txBody>
      </p:sp>
      <p:sp>
        <p:nvSpPr>
          <p:cNvPr id="9011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l-GR"/>
          </a:p>
        </p:txBody>
      </p:sp>
      <p:sp>
        <p:nvSpPr>
          <p:cNvPr id="9011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9AF7576-87B2-4255-9B94-61D8393B796D}" type="slidenum">
              <a:rPr lang="en-GB"/>
              <a:pPr/>
              <a:t>‹#›</a:t>
            </a:fld>
            <a:endParaRPr lang="en-GB"/>
          </a:p>
        </p:txBody>
      </p:sp>
    </p:spTree>
    <p:extLst>
      <p:ext uri="{BB962C8B-B14F-4D97-AF65-F5344CB8AC3E}">
        <p14:creationId xmlns:p14="http://schemas.microsoft.com/office/powerpoint/2010/main" val="28815441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l-GR"/>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l-GR"/>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l-GR"/>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F8E6CE1-14EC-4B99-89E7-2AFE8C8192F2}" type="slidenum">
              <a:rPr lang="en-GB"/>
              <a:pPr/>
              <a:t>‹#›</a:t>
            </a:fld>
            <a:endParaRPr lang="en-GB"/>
          </a:p>
        </p:txBody>
      </p:sp>
    </p:spTree>
    <p:extLst>
      <p:ext uri="{BB962C8B-B14F-4D97-AF65-F5344CB8AC3E}">
        <p14:creationId xmlns:p14="http://schemas.microsoft.com/office/powerpoint/2010/main" val="4959059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1pPr>
    <a:lvl2pPr marL="4572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2pPr>
    <a:lvl3pPr marL="9144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3pPr>
    <a:lvl4pPr marL="13716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4pPr>
    <a:lvl5pPr marL="1828800" algn="l" rtl="0" eaLnBrk="0" fontAlgn="base" hangingPunct="0">
      <a:spcBef>
        <a:spcPct val="30000"/>
      </a:spcBef>
      <a:spcAft>
        <a:spcPct val="0"/>
      </a:spcAft>
      <a:defRPr sz="1200" kern="1200">
        <a:solidFill>
          <a:schemeClr val="tx1"/>
        </a:solidFill>
        <a:latin typeface="Arial" pitchFamily="-106" charset="0"/>
        <a:ea typeface="ＭＳ Ｐゴシック" pitchFamily="-10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4657CD15-B4B6-405E-BFC1-D9D512C22679}" type="slidenum">
              <a:rPr lang="en-GB"/>
              <a:pPr/>
              <a:t>1</a:t>
            </a:fld>
            <a:endParaRPr lang="en-GB"/>
          </a:p>
        </p:txBody>
      </p:sp>
      <p:sp>
        <p:nvSpPr>
          <p:cNvPr id="16387" name="Rectangle 2"/>
          <p:cNvSpPr>
            <a:spLocks noGrp="1" noRot="1" noChangeAspect="1" noChangeArrowheads="1" noTextEdit="1"/>
          </p:cNvSpPr>
          <p:nvPr>
            <p:ph type="sldImg"/>
          </p:nvPr>
        </p:nvSpPr>
        <p:spPr>
          <a:xfrm>
            <a:off x="1292225" y="692150"/>
            <a:ext cx="4273550" cy="3205163"/>
          </a:xfrm>
          <a:solidFill>
            <a:srgbClr val="FFFFFF"/>
          </a:solidFill>
          <a:ln/>
        </p:spPr>
      </p:sp>
      <p:sp>
        <p:nvSpPr>
          <p:cNvPr id="16388" name="Rectangle 3"/>
          <p:cNvSpPr>
            <a:spLocks noGrp="1" noChangeArrowheads="1"/>
          </p:cNvSpPr>
          <p:nvPr>
            <p:ph type="body" idx="1"/>
          </p:nvPr>
        </p:nvSpPr>
        <p:spPr>
          <a:xfrm>
            <a:off x="944563" y="4346575"/>
            <a:ext cx="5035550" cy="4132263"/>
          </a:xfrm>
          <a:noFill/>
          <a:ln/>
        </p:spPr>
        <p:txBody>
          <a:bodyPr/>
          <a:lstStyle/>
          <a:p>
            <a:pPr eaLnBrk="1" hangingPunct="1">
              <a:spcBef>
                <a:spcPct val="0"/>
              </a:spcBef>
            </a:pPr>
            <a:endParaRPr lang="en-US" sz="2400" dirty="0"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1E0C8F4B-6092-4BE1-9DE3-44F2FC9B8660}" type="slidenum">
              <a:rPr lang="en-GB"/>
              <a:pPr/>
              <a:t>10</a:t>
            </a:fld>
            <a:endParaRPr lang="en-GB"/>
          </a:p>
        </p:txBody>
      </p:sp>
      <p:sp>
        <p:nvSpPr>
          <p:cNvPr id="34819" name="Rectangle 2"/>
          <p:cNvSpPr>
            <a:spLocks noGrp="1" noRot="1" noChangeAspect="1" noChangeArrowheads="1" noTextEdit="1"/>
          </p:cNvSpPr>
          <p:nvPr>
            <p:ph type="sldImg"/>
          </p:nvPr>
        </p:nvSpPr>
        <p:spPr>
          <a:xfrm>
            <a:off x="1292225" y="692150"/>
            <a:ext cx="4273550" cy="3205163"/>
          </a:xfrm>
          <a:solidFill>
            <a:srgbClr val="FFFFFF"/>
          </a:solidFill>
          <a:ln/>
        </p:spPr>
      </p:sp>
      <p:sp>
        <p:nvSpPr>
          <p:cNvPr id="34820" name="Rectangle 3"/>
          <p:cNvSpPr>
            <a:spLocks noGrp="1" noChangeArrowheads="1"/>
          </p:cNvSpPr>
          <p:nvPr>
            <p:ph type="body" idx="1"/>
          </p:nvPr>
        </p:nvSpPr>
        <p:spPr>
          <a:xfrm>
            <a:off x="944563" y="4346575"/>
            <a:ext cx="5035550" cy="4132263"/>
          </a:xfrm>
          <a:noFill/>
          <a:ln/>
        </p:spPr>
        <p:txBody>
          <a:bodyPr/>
          <a:lstStyle/>
          <a:p>
            <a:pPr eaLnBrk="1" hangingPunct="1"/>
            <a:endParaRPr 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14B458F8-A09F-4CD6-9EA5-32A89688F415}" type="slidenum">
              <a:rPr lang="en-GB"/>
              <a:pPr/>
              <a:t>11</a:t>
            </a:fld>
            <a:endParaRPr lang="en-GB"/>
          </a:p>
        </p:txBody>
      </p:sp>
      <p:sp>
        <p:nvSpPr>
          <p:cNvPr id="36867" name="Rectangle 2"/>
          <p:cNvSpPr>
            <a:spLocks noGrp="1" noRot="1" noChangeAspect="1" noChangeArrowheads="1" noTextEdit="1"/>
          </p:cNvSpPr>
          <p:nvPr>
            <p:ph type="sldImg"/>
          </p:nvPr>
        </p:nvSpPr>
        <p:spPr>
          <a:xfrm>
            <a:off x="1292225" y="692150"/>
            <a:ext cx="4273550" cy="3205163"/>
          </a:xfrm>
          <a:solidFill>
            <a:srgbClr val="FFFFFF"/>
          </a:solidFill>
          <a:ln/>
        </p:spPr>
      </p:sp>
      <p:sp>
        <p:nvSpPr>
          <p:cNvPr id="36868" name="Rectangle 3"/>
          <p:cNvSpPr>
            <a:spLocks noGrp="1" noChangeArrowheads="1"/>
          </p:cNvSpPr>
          <p:nvPr>
            <p:ph type="body" idx="1"/>
          </p:nvPr>
        </p:nvSpPr>
        <p:spPr>
          <a:xfrm>
            <a:off x="944563" y="4346575"/>
            <a:ext cx="5035550" cy="4132263"/>
          </a:xfrm>
          <a:noFill/>
          <a:ln/>
        </p:spPr>
        <p:txBody>
          <a:bodyPr/>
          <a:lstStyle/>
          <a:p>
            <a:pPr eaLnBrk="1" hangingPunct="1"/>
            <a:endParaRPr 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8ACE548D-0B0D-48E8-B559-3D312EC3CA0A}" type="slidenum">
              <a:rPr lang="en-GB"/>
              <a:pPr/>
              <a:t>12</a:t>
            </a:fld>
            <a:endParaRPr lang="en-GB"/>
          </a:p>
        </p:txBody>
      </p:sp>
      <p:sp>
        <p:nvSpPr>
          <p:cNvPr id="38915" name="Rectangle 2"/>
          <p:cNvSpPr>
            <a:spLocks noGrp="1" noRot="1" noChangeAspect="1" noChangeArrowheads="1" noTextEdit="1"/>
          </p:cNvSpPr>
          <p:nvPr>
            <p:ph type="sldImg"/>
          </p:nvPr>
        </p:nvSpPr>
        <p:spPr>
          <a:xfrm>
            <a:off x="1292225" y="692150"/>
            <a:ext cx="4273550" cy="3205163"/>
          </a:xfrm>
          <a:solidFill>
            <a:srgbClr val="FFFFFF"/>
          </a:solidFill>
          <a:ln/>
        </p:spPr>
      </p:sp>
      <p:sp>
        <p:nvSpPr>
          <p:cNvPr id="38916" name="Rectangle 3"/>
          <p:cNvSpPr>
            <a:spLocks noGrp="1" noChangeArrowheads="1"/>
          </p:cNvSpPr>
          <p:nvPr>
            <p:ph type="body" idx="1"/>
          </p:nvPr>
        </p:nvSpPr>
        <p:spPr>
          <a:xfrm>
            <a:off x="944563" y="4346575"/>
            <a:ext cx="5035550" cy="4132263"/>
          </a:xfrm>
          <a:noFill/>
          <a:ln/>
        </p:spPr>
        <p:txBody>
          <a:bodyPr/>
          <a:lstStyle/>
          <a:p>
            <a:pPr eaLnBrk="1" hangingPunct="1"/>
            <a:endParaRPr 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18AECDA-C8DC-42DF-8CF6-2F2854E806CD}" type="slidenum">
              <a:rPr lang="en-GB"/>
              <a:pPr/>
              <a:t>13</a:t>
            </a:fld>
            <a:endParaRPr lang="en-GB"/>
          </a:p>
        </p:txBody>
      </p:sp>
      <p:sp>
        <p:nvSpPr>
          <p:cNvPr id="40963" name="Rectangle 2"/>
          <p:cNvSpPr>
            <a:spLocks noGrp="1" noRot="1" noChangeAspect="1" noChangeArrowheads="1" noTextEdit="1"/>
          </p:cNvSpPr>
          <p:nvPr>
            <p:ph type="sldImg"/>
          </p:nvPr>
        </p:nvSpPr>
        <p:spPr>
          <a:xfrm>
            <a:off x="1292225" y="692150"/>
            <a:ext cx="4273550" cy="3205163"/>
          </a:xfrm>
          <a:solidFill>
            <a:srgbClr val="FFFFFF"/>
          </a:solidFill>
          <a:ln/>
        </p:spPr>
      </p:sp>
      <p:sp>
        <p:nvSpPr>
          <p:cNvPr id="40964" name="Rectangle 3"/>
          <p:cNvSpPr>
            <a:spLocks noGrp="1" noChangeArrowheads="1"/>
          </p:cNvSpPr>
          <p:nvPr>
            <p:ph type="body" idx="1"/>
          </p:nvPr>
        </p:nvSpPr>
        <p:spPr>
          <a:xfrm>
            <a:off x="944563" y="4346575"/>
            <a:ext cx="5035550" cy="4132263"/>
          </a:xfrm>
          <a:noFill/>
          <a:ln/>
        </p:spPr>
        <p:txBody>
          <a:bodyPr/>
          <a:lstStyle/>
          <a:p>
            <a:pPr eaLnBrk="1" hangingPunct="1"/>
            <a:endParaRPr 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BB6CE3B5-5015-4D99-B70C-C60EA996BE82}" type="slidenum">
              <a:rPr lang="en-GB"/>
              <a:pPr/>
              <a:t>14</a:t>
            </a:fld>
            <a:endParaRPr lang="en-GB"/>
          </a:p>
        </p:txBody>
      </p:sp>
      <p:sp>
        <p:nvSpPr>
          <p:cNvPr id="43011" name="Rectangle 2"/>
          <p:cNvSpPr>
            <a:spLocks noGrp="1" noRot="1" noChangeAspect="1" noChangeArrowheads="1" noTextEdit="1"/>
          </p:cNvSpPr>
          <p:nvPr>
            <p:ph type="sldImg"/>
          </p:nvPr>
        </p:nvSpPr>
        <p:spPr>
          <a:xfrm>
            <a:off x="1292225" y="692150"/>
            <a:ext cx="4273550" cy="3205163"/>
          </a:xfrm>
          <a:solidFill>
            <a:srgbClr val="FFFFFF"/>
          </a:solidFill>
          <a:ln/>
        </p:spPr>
      </p:sp>
      <p:sp>
        <p:nvSpPr>
          <p:cNvPr id="43012" name="Rectangle 3"/>
          <p:cNvSpPr>
            <a:spLocks noGrp="1" noChangeArrowheads="1"/>
          </p:cNvSpPr>
          <p:nvPr>
            <p:ph type="body" idx="1"/>
          </p:nvPr>
        </p:nvSpPr>
        <p:spPr>
          <a:xfrm>
            <a:off x="944563" y="4346575"/>
            <a:ext cx="5035550" cy="4132263"/>
          </a:xfrm>
          <a:noFill/>
          <a:ln/>
        </p:spPr>
        <p:txBody>
          <a:bodyPr/>
          <a:lstStyle/>
          <a:p>
            <a:pPr eaLnBrk="1" hangingPunct="1"/>
            <a:endParaRPr 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311FCB98-81A3-44C9-8760-FCD8CBBB10F4}" type="slidenum">
              <a:rPr lang="en-GB"/>
              <a:pPr/>
              <a:t>15</a:t>
            </a:fld>
            <a:endParaRPr lang="en-GB"/>
          </a:p>
        </p:txBody>
      </p:sp>
      <p:sp>
        <p:nvSpPr>
          <p:cNvPr id="45059" name="Rectangle 2"/>
          <p:cNvSpPr>
            <a:spLocks noGrp="1" noRot="1" noChangeAspect="1" noChangeArrowheads="1" noTextEdit="1"/>
          </p:cNvSpPr>
          <p:nvPr>
            <p:ph type="sldImg"/>
          </p:nvPr>
        </p:nvSpPr>
        <p:spPr>
          <a:xfrm>
            <a:off x="1292225" y="692150"/>
            <a:ext cx="4273550" cy="3205163"/>
          </a:xfrm>
          <a:solidFill>
            <a:srgbClr val="FFFFFF"/>
          </a:solidFill>
          <a:ln/>
        </p:spPr>
      </p:sp>
      <p:sp>
        <p:nvSpPr>
          <p:cNvPr id="45060" name="Rectangle 3"/>
          <p:cNvSpPr>
            <a:spLocks noGrp="1" noChangeArrowheads="1"/>
          </p:cNvSpPr>
          <p:nvPr>
            <p:ph type="body" idx="1"/>
          </p:nvPr>
        </p:nvSpPr>
        <p:spPr>
          <a:xfrm>
            <a:off x="944563" y="4346575"/>
            <a:ext cx="5035550" cy="4132263"/>
          </a:xfrm>
          <a:noFill/>
          <a:ln/>
        </p:spPr>
        <p:txBody>
          <a:bodyPr/>
          <a:lstStyle/>
          <a:p>
            <a:pPr eaLnBrk="1" hangingPunct="1"/>
            <a:endParaRPr 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A7D865E6-3F8F-4B5F-B9A0-218E8BFB6516}" type="slidenum">
              <a:rPr lang="en-GB"/>
              <a:pPr/>
              <a:t>16</a:t>
            </a:fld>
            <a:endParaRPr lang="en-GB"/>
          </a:p>
        </p:txBody>
      </p:sp>
      <p:sp>
        <p:nvSpPr>
          <p:cNvPr id="47107" name="Rectangle 2"/>
          <p:cNvSpPr>
            <a:spLocks noGrp="1" noRot="1" noChangeAspect="1" noChangeArrowheads="1" noTextEdit="1"/>
          </p:cNvSpPr>
          <p:nvPr>
            <p:ph type="sldImg"/>
          </p:nvPr>
        </p:nvSpPr>
        <p:spPr>
          <a:xfrm>
            <a:off x="1292225" y="692150"/>
            <a:ext cx="4273550" cy="3205163"/>
          </a:xfrm>
          <a:solidFill>
            <a:srgbClr val="FFFFFF"/>
          </a:solidFill>
          <a:ln/>
        </p:spPr>
      </p:sp>
      <p:sp>
        <p:nvSpPr>
          <p:cNvPr id="47108" name="Rectangle 3"/>
          <p:cNvSpPr>
            <a:spLocks noGrp="1" noChangeArrowheads="1"/>
          </p:cNvSpPr>
          <p:nvPr>
            <p:ph type="body" idx="1"/>
          </p:nvPr>
        </p:nvSpPr>
        <p:spPr>
          <a:xfrm>
            <a:off x="944563" y="4346575"/>
            <a:ext cx="5035550" cy="4132263"/>
          </a:xfrm>
          <a:noFill/>
          <a:ln/>
        </p:spPr>
        <p:txBody>
          <a:bodyPr/>
          <a:lstStyle/>
          <a:p>
            <a:pPr eaLnBrk="1" hangingPunct="1"/>
            <a:endParaRPr 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54168ABB-3A43-44AE-B804-B63349F217C1}" type="slidenum">
              <a:rPr lang="en-GB"/>
              <a:pPr/>
              <a:t>17</a:t>
            </a:fld>
            <a:endParaRPr lang="en-GB"/>
          </a:p>
        </p:txBody>
      </p:sp>
      <p:sp>
        <p:nvSpPr>
          <p:cNvPr id="49155" name="Rectangle 2"/>
          <p:cNvSpPr>
            <a:spLocks noGrp="1" noRot="1" noChangeAspect="1" noChangeArrowheads="1" noTextEdit="1"/>
          </p:cNvSpPr>
          <p:nvPr>
            <p:ph type="sldImg"/>
          </p:nvPr>
        </p:nvSpPr>
        <p:spPr>
          <a:xfrm>
            <a:off x="1292225" y="692150"/>
            <a:ext cx="4273550" cy="3205163"/>
          </a:xfrm>
          <a:solidFill>
            <a:srgbClr val="FFFFFF"/>
          </a:solidFill>
          <a:ln/>
        </p:spPr>
      </p:sp>
      <p:sp>
        <p:nvSpPr>
          <p:cNvPr id="49156" name="Rectangle 3"/>
          <p:cNvSpPr>
            <a:spLocks noGrp="1" noChangeArrowheads="1"/>
          </p:cNvSpPr>
          <p:nvPr>
            <p:ph type="body" idx="1"/>
          </p:nvPr>
        </p:nvSpPr>
        <p:spPr>
          <a:xfrm>
            <a:off x="944563" y="4346575"/>
            <a:ext cx="5035550" cy="4132263"/>
          </a:xfrm>
          <a:noFill/>
          <a:ln/>
        </p:spPr>
        <p:txBody>
          <a:bodyPr/>
          <a:lstStyle/>
          <a:p>
            <a:pPr eaLnBrk="1" hangingPunct="1">
              <a:spcBef>
                <a:spcPct val="0"/>
              </a:spcBef>
            </a:pPr>
            <a:endParaRPr lang="en-US" sz="2400"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D58969E-7783-41BE-B078-98D2178718C4}" type="slidenum">
              <a:rPr lang="en-GB"/>
              <a:pPr/>
              <a:t>18</a:t>
            </a:fld>
            <a:endParaRPr lang="en-GB"/>
          </a:p>
        </p:txBody>
      </p:sp>
      <p:sp>
        <p:nvSpPr>
          <p:cNvPr id="51203" name="Rectangle 2"/>
          <p:cNvSpPr>
            <a:spLocks noGrp="1" noRot="1" noChangeAspect="1" noChangeArrowheads="1" noTextEdit="1"/>
          </p:cNvSpPr>
          <p:nvPr>
            <p:ph type="sldImg"/>
          </p:nvPr>
        </p:nvSpPr>
        <p:spPr>
          <a:xfrm>
            <a:off x="1292225" y="692150"/>
            <a:ext cx="4273550" cy="3205163"/>
          </a:xfrm>
          <a:solidFill>
            <a:srgbClr val="FFFFFF"/>
          </a:solidFill>
          <a:ln/>
        </p:spPr>
      </p:sp>
      <p:sp>
        <p:nvSpPr>
          <p:cNvPr id="51204" name="Rectangle 3"/>
          <p:cNvSpPr>
            <a:spLocks noGrp="1" noChangeArrowheads="1"/>
          </p:cNvSpPr>
          <p:nvPr>
            <p:ph type="body" idx="1"/>
          </p:nvPr>
        </p:nvSpPr>
        <p:spPr>
          <a:xfrm>
            <a:off x="944563" y="4346575"/>
            <a:ext cx="5035550" cy="4132263"/>
          </a:xfrm>
          <a:noFill/>
          <a:ln/>
        </p:spPr>
        <p:txBody>
          <a:bodyPr/>
          <a:lstStyle/>
          <a:p>
            <a:pPr eaLnBrk="1" hangingPunct="1"/>
            <a:endParaRPr 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9D58969E-7783-41BE-B078-98D2178718C4}" type="slidenum">
              <a:rPr lang="en-GB"/>
              <a:pPr/>
              <a:t>19</a:t>
            </a:fld>
            <a:endParaRPr lang="en-GB"/>
          </a:p>
        </p:txBody>
      </p:sp>
      <p:sp>
        <p:nvSpPr>
          <p:cNvPr id="51203" name="Rectangle 2"/>
          <p:cNvSpPr>
            <a:spLocks noGrp="1" noRot="1" noChangeAspect="1" noChangeArrowheads="1" noTextEdit="1"/>
          </p:cNvSpPr>
          <p:nvPr>
            <p:ph type="sldImg"/>
          </p:nvPr>
        </p:nvSpPr>
        <p:spPr>
          <a:xfrm>
            <a:off x="1292225" y="692150"/>
            <a:ext cx="4273550" cy="3205163"/>
          </a:xfrm>
          <a:solidFill>
            <a:srgbClr val="FFFFFF"/>
          </a:solidFill>
          <a:ln/>
        </p:spPr>
      </p:sp>
      <p:sp>
        <p:nvSpPr>
          <p:cNvPr id="51204" name="Rectangle 3"/>
          <p:cNvSpPr>
            <a:spLocks noGrp="1" noChangeArrowheads="1"/>
          </p:cNvSpPr>
          <p:nvPr>
            <p:ph type="body" idx="1"/>
          </p:nvPr>
        </p:nvSpPr>
        <p:spPr>
          <a:xfrm>
            <a:off x="944563" y="4346575"/>
            <a:ext cx="5035550" cy="4132263"/>
          </a:xfrm>
          <a:noFill/>
          <a:ln/>
        </p:spPr>
        <p:txBody>
          <a:bodyPr/>
          <a:lstStyle/>
          <a:p>
            <a:pPr eaLnBrk="1" hangingPunct="1"/>
            <a:endParaRPr 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4FC222E4-8BE2-46B4-982E-B4C7501AE131}" type="slidenum">
              <a:rPr lang="en-GB"/>
              <a:pPr/>
              <a:t>2</a:t>
            </a:fld>
            <a:endParaRPr lang="en-GB"/>
          </a:p>
        </p:txBody>
      </p:sp>
      <p:sp>
        <p:nvSpPr>
          <p:cNvPr id="18435" name="Rectangle 2"/>
          <p:cNvSpPr>
            <a:spLocks noGrp="1" noRot="1" noChangeAspect="1" noChangeArrowheads="1" noTextEdit="1"/>
          </p:cNvSpPr>
          <p:nvPr>
            <p:ph type="sldImg"/>
          </p:nvPr>
        </p:nvSpPr>
        <p:spPr>
          <a:xfrm>
            <a:off x="1292225" y="692150"/>
            <a:ext cx="4273550" cy="3205163"/>
          </a:xfrm>
          <a:solidFill>
            <a:srgbClr val="FFFFFF"/>
          </a:solidFill>
          <a:ln/>
        </p:spPr>
      </p:sp>
      <p:sp>
        <p:nvSpPr>
          <p:cNvPr id="18436" name="Rectangle 3"/>
          <p:cNvSpPr>
            <a:spLocks noGrp="1" noChangeArrowheads="1"/>
          </p:cNvSpPr>
          <p:nvPr>
            <p:ph type="body" idx="1"/>
          </p:nvPr>
        </p:nvSpPr>
        <p:spPr>
          <a:xfrm>
            <a:off x="944563" y="4346575"/>
            <a:ext cx="5035550" cy="4132263"/>
          </a:xfrm>
          <a:noFill/>
          <a:ln/>
        </p:spPr>
        <p:txBody>
          <a:bodyPr/>
          <a:lstStyle/>
          <a:p>
            <a:pPr eaLnBrk="1" hangingPunct="1"/>
            <a:endParaRPr 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71CDE33-D4E9-4911-B1C1-4EB90877840D}" type="slidenum">
              <a:rPr lang="en-GB"/>
              <a:pPr/>
              <a:t>20</a:t>
            </a:fld>
            <a:endParaRPr lang="en-GB"/>
          </a:p>
        </p:txBody>
      </p:sp>
      <p:sp>
        <p:nvSpPr>
          <p:cNvPr id="53251" name="Rectangle 2"/>
          <p:cNvSpPr>
            <a:spLocks noGrp="1" noRot="1" noChangeAspect="1" noChangeArrowheads="1"/>
          </p:cNvSpPr>
          <p:nvPr>
            <p:ph type="sldImg"/>
          </p:nvPr>
        </p:nvSpPr>
        <p:spPr>
          <a:xfrm>
            <a:off x="1290638" y="795338"/>
            <a:ext cx="4278312" cy="3208337"/>
          </a:xfrm>
          <a:solidFill>
            <a:srgbClr val="FFFFFF"/>
          </a:solidFill>
          <a:ln/>
        </p:spPr>
      </p:sp>
      <p:sp>
        <p:nvSpPr>
          <p:cNvPr id="53252" name="Rectangle 3"/>
          <p:cNvSpPr>
            <a:spLocks noGrp="1" noChangeArrowheads="1"/>
          </p:cNvSpPr>
          <p:nvPr>
            <p:ph type="body" idx="1"/>
          </p:nvPr>
        </p:nvSpPr>
        <p:spPr>
          <a:xfrm>
            <a:off x="914400" y="4352925"/>
            <a:ext cx="5029200" cy="4137025"/>
          </a:xfrm>
          <a:noFill/>
          <a:ln/>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C29A9776-D792-459D-96E1-C7E2E51C0225}" type="slidenum">
              <a:rPr lang="en-GB"/>
              <a:pPr/>
              <a:t>3</a:t>
            </a:fld>
            <a:endParaRPr lang="en-GB"/>
          </a:p>
        </p:txBody>
      </p:sp>
      <p:sp>
        <p:nvSpPr>
          <p:cNvPr id="20483" name="Rectangle 2"/>
          <p:cNvSpPr>
            <a:spLocks noGrp="1" noRot="1" noChangeAspect="1" noChangeArrowheads="1" noTextEdit="1"/>
          </p:cNvSpPr>
          <p:nvPr>
            <p:ph type="sldImg"/>
          </p:nvPr>
        </p:nvSpPr>
        <p:spPr>
          <a:xfrm>
            <a:off x="1292225" y="692150"/>
            <a:ext cx="4273550" cy="3205163"/>
          </a:xfrm>
          <a:solidFill>
            <a:srgbClr val="FFFFFF"/>
          </a:solidFill>
          <a:ln/>
        </p:spPr>
      </p:sp>
      <p:sp>
        <p:nvSpPr>
          <p:cNvPr id="20484" name="Rectangle 3"/>
          <p:cNvSpPr>
            <a:spLocks noGrp="1" noChangeArrowheads="1"/>
          </p:cNvSpPr>
          <p:nvPr>
            <p:ph type="body" idx="1"/>
          </p:nvPr>
        </p:nvSpPr>
        <p:spPr>
          <a:xfrm>
            <a:off x="944563" y="4346575"/>
            <a:ext cx="5035550" cy="4132263"/>
          </a:xfrm>
          <a:noFill/>
          <a:ln/>
        </p:spPr>
        <p:txBody>
          <a:bodyPr/>
          <a:lstStyle/>
          <a:p>
            <a:pPr eaLnBrk="1" hangingPunct="1"/>
            <a:endParaRPr 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4CE89DE5-DC12-4280-B959-AEE9CA50B96C}" type="slidenum">
              <a:rPr lang="en-GB"/>
              <a:pPr/>
              <a:t>4</a:t>
            </a:fld>
            <a:endParaRPr lang="en-GB"/>
          </a:p>
        </p:txBody>
      </p:sp>
      <p:sp>
        <p:nvSpPr>
          <p:cNvPr id="22531" name="Rectangle 2"/>
          <p:cNvSpPr>
            <a:spLocks noGrp="1" noRot="1" noChangeAspect="1" noChangeArrowheads="1" noTextEdit="1"/>
          </p:cNvSpPr>
          <p:nvPr>
            <p:ph type="sldImg"/>
          </p:nvPr>
        </p:nvSpPr>
        <p:spPr>
          <a:xfrm>
            <a:off x="1292225" y="692150"/>
            <a:ext cx="4273550" cy="3205163"/>
          </a:xfrm>
          <a:solidFill>
            <a:srgbClr val="FFFFFF"/>
          </a:solidFill>
          <a:ln/>
        </p:spPr>
      </p:sp>
      <p:sp>
        <p:nvSpPr>
          <p:cNvPr id="22532" name="Rectangle 3"/>
          <p:cNvSpPr>
            <a:spLocks noGrp="1" noChangeArrowheads="1"/>
          </p:cNvSpPr>
          <p:nvPr>
            <p:ph type="body" idx="1"/>
          </p:nvPr>
        </p:nvSpPr>
        <p:spPr>
          <a:xfrm>
            <a:off x="944563" y="4346575"/>
            <a:ext cx="5035550" cy="4132263"/>
          </a:xfrm>
          <a:noFill/>
          <a:ln/>
        </p:spPr>
        <p:txBody>
          <a:bodyPr/>
          <a:lstStyle/>
          <a:p>
            <a:pPr eaLnBrk="1" hangingPunct="1">
              <a:spcBef>
                <a:spcPct val="0"/>
              </a:spcBef>
            </a:pPr>
            <a:endParaRPr lang="en-US" sz="2400"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45AB7131-4998-4E3E-8200-CA8F6BCA6077}" type="slidenum">
              <a:rPr lang="en-GB"/>
              <a:pPr/>
              <a:t>5</a:t>
            </a:fld>
            <a:endParaRPr lang="en-GB"/>
          </a:p>
        </p:txBody>
      </p:sp>
      <p:sp>
        <p:nvSpPr>
          <p:cNvPr id="24579" name="Rectangle 2"/>
          <p:cNvSpPr>
            <a:spLocks noGrp="1" noRot="1" noChangeAspect="1" noChangeArrowheads="1" noTextEdit="1"/>
          </p:cNvSpPr>
          <p:nvPr>
            <p:ph type="sldImg"/>
          </p:nvPr>
        </p:nvSpPr>
        <p:spPr>
          <a:xfrm>
            <a:off x="1292225" y="692150"/>
            <a:ext cx="4273550" cy="3205163"/>
          </a:xfrm>
          <a:solidFill>
            <a:srgbClr val="FFFFFF"/>
          </a:solidFill>
          <a:ln/>
        </p:spPr>
      </p:sp>
      <p:sp>
        <p:nvSpPr>
          <p:cNvPr id="24580" name="Rectangle 3"/>
          <p:cNvSpPr>
            <a:spLocks noGrp="1" noChangeArrowheads="1"/>
          </p:cNvSpPr>
          <p:nvPr>
            <p:ph type="body" idx="1"/>
          </p:nvPr>
        </p:nvSpPr>
        <p:spPr>
          <a:xfrm>
            <a:off x="944563" y="4346575"/>
            <a:ext cx="5035550" cy="4132263"/>
          </a:xfrm>
          <a:noFill/>
          <a:ln/>
        </p:spPr>
        <p:txBody>
          <a:bodyPr/>
          <a:lstStyle/>
          <a:p>
            <a:pPr eaLnBrk="1" hangingPunct="1"/>
            <a:endParaRPr 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A7B659B-AB1D-4B50-BEDF-EFC924F2EB1F}" type="slidenum">
              <a:rPr lang="en-GB"/>
              <a:pPr/>
              <a:t>6</a:t>
            </a:fld>
            <a:endParaRPr lang="en-GB"/>
          </a:p>
        </p:txBody>
      </p:sp>
      <p:sp>
        <p:nvSpPr>
          <p:cNvPr id="26627" name="Rectangle 2"/>
          <p:cNvSpPr>
            <a:spLocks noGrp="1" noRot="1" noChangeAspect="1" noChangeArrowheads="1" noTextEdit="1"/>
          </p:cNvSpPr>
          <p:nvPr>
            <p:ph type="sldImg"/>
          </p:nvPr>
        </p:nvSpPr>
        <p:spPr>
          <a:xfrm>
            <a:off x="1292225" y="692150"/>
            <a:ext cx="4273550" cy="3205163"/>
          </a:xfrm>
          <a:solidFill>
            <a:srgbClr val="FFFFFF"/>
          </a:solidFill>
          <a:ln/>
        </p:spPr>
      </p:sp>
      <p:sp>
        <p:nvSpPr>
          <p:cNvPr id="26628" name="Rectangle 3"/>
          <p:cNvSpPr>
            <a:spLocks noGrp="1" noChangeArrowheads="1"/>
          </p:cNvSpPr>
          <p:nvPr>
            <p:ph type="body" idx="1"/>
          </p:nvPr>
        </p:nvSpPr>
        <p:spPr>
          <a:xfrm>
            <a:off x="944563" y="4346575"/>
            <a:ext cx="5035550" cy="4132263"/>
          </a:xfrm>
          <a:noFill/>
          <a:ln/>
        </p:spPr>
        <p:txBody>
          <a:bodyPr/>
          <a:lstStyle/>
          <a:p>
            <a:pPr eaLnBrk="1" hangingPunct="1"/>
            <a:endParaRPr 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30BC4A8A-A553-418F-A94D-498627593DDA}" type="slidenum">
              <a:rPr lang="en-GB"/>
              <a:pPr/>
              <a:t>7</a:t>
            </a:fld>
            <a:endParaRPr lang="en-GB"/>
          </a:p>
        </p:txBody>
      </p:sp>
      <p:sp>
        <p:nvSpPr>
          <p:cNvPr id="28675" name="Rectangle 2"/>
          <p:cNvSpPr>
            <a:spLocks noGrp="1" noRot="1" noChangeAspect="1" noChangeArrowheads="1" noTextEdit="1"/>
          </p:cNvSpPr>
          <p:nvPr>
            <p:ph type="sldImg"/>
          </p:nvPr>
        </p:nvSpPr>
        <p:spPr>
          <a:xfrm>
            <a:off x="1292225" y="692150"/>
            <a:ext cx="4273550" cy="3205163"/>
          </a:xfrm>
          <a:solidFill>
            <a:srgbClr val="FFFFFF"/>
          </a:solidFill>
          <a:ln/>
        </p:spPr>
      </p:sp>
      <p:sp>
        <p:nvSpPr>
          <p:cNvPr id="28676" name="Rectangle 3"/>
          <p:cNvSpPr>
            <a:spLocks noGrp="1" noChangeArrowheads="1"/>
          </p:cNvSpPr>
          <p:nvPr>
            <p:ph type="body" idx="1"/>
          </p:nvPr>
        </p:nvSpPr>
        <p:spPr>
          <a:xfrm>
            <a:off x="944563" y="4346575"/>
            <a:ext cx="5035550" cy="4132263"/>
          </a:xfrm>
          <a:noFill/>
          <a:ln/>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7FAE839D-6EEC-4D3A-B6BC-54E9192D43D1}" type="slidenum">
              <a:rPr lang="en-GB"/>
              <a:pPr/>
              <a:t>8</a:t>
            </a:fld>
            <a:endParaRPr lang="en-GB"/>
          </a:p>
        </p:txBody>
      </p:sp>
      <p:sp>
        <p:nvSpPr>
          <p:cNvPr id="30723" name="Rectangle 2"/>
          <p:cNvSpPr>
            <a:spLocks noGrp="1" noRot="1" noChangeAspect="1" noChangeArrowheads="1" noTextEdit="1"/>
          </p:cNvSpPr>
          <p:nvPr>
            <p:ph type="sldImg"/>
          </p:nvPr>
        </p:nvSpPr>
        <p:spPr>
          <a:xfrm>
            <a:off x="1292225" y="692150"/>
            <a:ext cx="4273550" cy="3205163"/>
          </a:xfrm>
          <a:solidFill>
            <a:srgbClr val="FFFFFF"/>
          </a:solidFill>
          <a:ln/>
        </p:spPr>
      </p:sp>
      <p:sp>
        <p:nvSpPr>
          <p:cNvPr id="30724" name="Rectangle 3"/>
          <p:cNvSpPr>
            <a:spLocks noGrp="1" noChangeArrowheads="1"/>
          </p:cNvSpPr>
          <p:nvPr>
            <p:ph type="body" idx="1"/>
          </p:nvPr>
        </p:nvSpPr>
        <p:spPr>
          <a:xfrm>
            <a:off x="944563" y="4346575"/>
            <a:ext cx="5035550" cy="4132263"/>
          </a:xfrm>
          <a:noFill/>
          <a:ln/>
        </p:spPr>
        <p:txBody>
          <a:bodyPr/>
          <a:lstStyle/>
          <a:p>
            <a:pPr eaLnBrk="1" hangingPunct="1"/>
            <a:endParaRPr 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305628F-49A1-4413-B0F5-7F91C4955706}" type="slidenum">
              <a:rPr lang="en-GB"/>
              <a:pPr/>
              <a:t>9</a:t>
            </a:fld>
            <a:endParaRPr lang="en-GB"/>
          </a:p>
        </p:txBody>
      </p:sp>
      <p:sp>
        <p:nvSpPr>
          <p:cNvPr id="32771" name="Rectangle 2"/>
          <p:cNvSpPr>
            <a:spLocks noGrp="1" noRot="1" noChangeAspect="1" noChangeArrowheads="1" noTextEdit="1"/>
          </p:cNvSpPr>
          <p:nvPr>
            <p:ph type="sldImg"/>
          </p:nvPr>
        </p:nvSpPr>
        <p:spPr>
          <a:xfrm>
            <a:off x="1292225" y="692150"/>
            <a:ext cx="4273550" cy="3205163"/>
          </a:xfrm>
          <a:solidFill>
            <a:srgbClr val="FFFFFF"/>
          </a:solidFill>
          <a:ln/>
        </p:spPr>
      </p:sp>
      <p:sp>
        <p:nvSpPr>
          <p:cNvPr id="32772" name="Rectangle 3"/>
          <p:cNvSpPr>
            <a:spLocks noGrp="1" noChangeArrowheads="1"/>
          </p:cNvSpPr>
          <p:nvPr>
            <p:ph type="body" idx="1"/>
          </p:nvPr>
        </p:nvSpPr>
        <p:spPr>
          <a:xfrm>
            <a:off x="944563" y="4346575"/>
            <a:ext cx="5035550" cy="4132263"/>
          </a:xfrm>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l-GR"/>
          </a:p>
        </p:txBody>
      </p:sp>
      <p:sp>
        <p:nvSpPr>
          <p:cNvPr id="5" name="Rectangle 5"/>
          <p:cNvSpPr>
            <a:spLocks noGrp="1" noChangeArrowheads="1"/>
          </p:cNvSpPr>
          <p:nvPr>
            <p:ph type="ftr" sz="quarter" idx="11"/>
          </p:nvPr>
        </p:nvSpPr>
        <p:spPr>
          <a:ln/>
        </p:spPr>
        <p:txBody>
          <a:bodyPr/>
          <a:lstStyle>
            <a:lvl1pPr>
              <a:defRPr/>
            </a:lvl1pPr>
          </a:lstStyle>
          <a:p>
            <a:endParaRPr lang="el-GR"/>
          </a:p>
        </p:txBody>
      </p:sp>
      <p:sp>
        <p:nvSpPr>
          <p:cNvPr id="6" name="Rectangle 6"/>
          <p:cNvSpPr>
            <a:spLocks noGrp="1" noChangeArrowheads="1"/>
          </p:cNvSpPr>
          <p:nvPr>
            <p:ph type="sldNum" sz="quarter" idx="12"/>
          </p:nvPr>
        </p:nvSpPr>
        <p:spPr>
          <a:ln/>
        </p:spPr>
        <p:txBody>
          <a:bodyPr/>
          <a:lstStyle>
            <a:lvl1pPr>
              <a:defRPr/>
            </a:lvl1pPr>
          </a:lstStyle>
          <a:p>
            <a:fld id="{216FD616-C22C-4B42-B6D2-5729F79EC7B9}"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l-GR"/>
          </a:p>
        </p:txBody>
      </p:sp>
      <p:sp>
        <p:nvSpPr>
          <p:cNvPr id="5" name="Rectangle 5"/>
          <p:cNvSpPr>
            <a:spLocks noGrp="1" noChangeArrowheads="1"/>
          </p:cNvSpPr>
          <p:nvPr>
            <p:ph type="ftr" sz="quarter" idx="11"/>
          </p:nvPr>
        </p:nvSpPr>
        <p:spPr>
          <a:ln/>
        </p:spPr>
        <p:txBody>
          <a:bodyPr/>
          <a:lstStyle>
            <a:lvl1pPr>
              <a:defRPr/>
            </a:lvl1pPr>
          </a:lstStyle>
          <a:p>
            <a:endParaRPr lang="el-GR"/>
          </a:p>
        </p:txBody>
      </p:sp>
      <p:sp>
        <p:nvSpPr>
          <p:cNvPr id="6" name="Rectangle 6"/>
          <p:cNvSpPr>
            <a:spLocks noGrp="1" noChangeArrowheads="1"/>
          </p:cNvSpPr>
          <p:nvPr>
            <p:ph type="sldNum" sz="quarter" idx="12"/>
          </p:nvPr>
        </p:nvSpPr>
        <p:spPr>
          <a:ln/>
        </p:spPr>
        <p:txBody>
          <a:bodyPr/>
          <a:lstStyle>
            <a:lvl1pPr>
              <a:defRPr/>
            </a:lvl1pPr>
          </a:lstStyle>
          <a:p>
            <a:fld id="{CC355524-1E3B-4269-B451-50435D8A223B}"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98425"/>
            <a:ext cx="2060575" cy="6027738"/>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44500" y="98425"/>
            <a:ext cx="6029325" cy="6027738"/>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l-GR"/>
          </a:p>
        </p:txBody>
      </p:sp>
      <p:sp>
        <p:nvSpPr>
          <p:cNvPr id="5" name="Rectangle 5"/>
          <p:cNvSpPr>
            <a:spLocks noGrp="1" noChangeArrowheads="1"/>
          </p:cNvSpPr>
          <p:nvPr>
            <p:ph type="ftr" sz="quarter" idx="11"/>
          </p:nvPr>
        </p:nvSpPr>
        <p:spPr>
          <a:ln/>
        </p:spPr>
        <p:txBody>
          <a:bodyPr/>
          <a:lstStyle>
            <a:lvl1pPr>
              <a:defRPr/>
            </a:lvl1pPr>
          </a:lstStyle>
          <a:p>
            <a:endParaRPr lang="el-GR"/>
          </a:p>
        </p:txBody>
      </p:sp>
      <p:sp>
        <p:nvSpPr>
          <p:cNvPr id="6" name="Rectangle 6"/>
          <p:cNvSpPr>
            <a:spLocks noGrp="1" noChangeArrowheads="1"/>
          </p:cNvSpPr>
          <p:nvPr>
            <p:ph type="sldNum" sz="quarter" idx="12"/>
          </p:nvPr>
        </p:nvSpPr>
        <p:spPr>
          <a:ln/>
        </p:spPr>
        <p:txBody>
          <a:bodyPr/>
          <a:lstStyle>
            <a:lvl1pPr>
              <a:defRPr/>
            </a:lvl1pPr>
          </a:lstStyle>
          <a:p>
            <a:fld id="{A8820436-459B-4FAF-9D58-4BB4E4B92DBE}"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l-GR"/>
          </a:p>
        </p:txBody>
      </p:sp>
      <p:sp>
        <p:nvSpPr>
          <p:cNvPr id="5" name="Rectangle 5"/>
          <p:cNvSpPr>
            <a:spLocks noGrp="1" noChangeArrowheads="1"/>
          </p:cNvSpPr>
          <p:nvPr>
            <p:ph type="ftr" sz="quarter" idx="11"/>
          </p:nvPr>
        </p:nvSpPr>
        <p:spPr>
          <a:ln/>
        </p:spPr>
        <p:txBody>
          <a:bodyPr/>
          <a:lstStyle>
            <a:lvl1pPr>
              <a:defRPr/>
            </a:lvl1pPr>
          </a:lstStyle>
          <a:p>
            <a:endParaRPr lang="el-GR"/>
          </a:p>
        </p:txBody>
      </p:sp>
      <p:sp>
        <p:nvSpPr>
          <p:cNvPr id="6" name="Rectangle 6"/>
          <p:cNvSpPr>
            <a:spLocks noGrp="1" noChangeArrowheads="1"/>
          </p:cNvSpPr>
          <p:nvPr>
            <p:ph type="sldNum" sz="quarter" idx="12"/>
          </p:nvPr>
        </p:nvSpPr>
        <p:spPr>
          <a:ln/>
        </p:spPr>
        <p:txBody>
          <a:bodyPr/>
          <a:lstStyle>
            <a:lvl1pPr>
              <a:defRPr/>
            </a:lvl1pPr>
          </a:lstStyle>
          <a:p>
            <a:fld id="{8E0201ED-17FE-49D6-AC7A-B19212E4803D}"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l-GR"/>
          </a:p>
        </p:txBody>
      </p:sp>
      <p:sp>
        <p:nvSpPr>
          <p:cNvPr id="5" name="Rectangle 5"/>
          <p:cNvSpPr>
            <a:spLocks noGrp="1" noChangeArrowheads="1"/>
          </p:cNvSpPr>
          <p:nvPr>
            <p:ph type="ftr" sz="quarter" idx="11"/>
          </p:nvPr>
        </p:nvSpPr>
        <p:spPr>
          <a:ln/>
        </p:spPr>
        <p:txBody>
          <a:bodyPr/>
          <a:lstStyle>
            <a:lvl1pPr>
              <a:defRPr/>
            </a:lvl1pPr>
          </a:lstStyle>
          <a:p>
            <a:endParaRPr lang="el-GR"/>
          </a:p>
        </p:txBody>
      </p:sp>
      <p:sp>
        <p:nvSpPr>
          <p:cNvPr id="6" name="Rectangle 6"/>
          <p:cNvSpPr>
            <a:spLocks noGrp="1" noChangeArrowheads="1"/>
          </p:cNvSpPr>
          <p:nvPr>
            <p:ph type="sldNum" sz="quarter" idx="12"/>
          </p:nvPr>
        </p:nvSpPr>
        <p:spPr>
          <a:ln/>
        </p:spPr>
        <p:txBody>
          <a:bodyPr/>
          <a:lstStyle>
            <a:lvl1pPr>
              <a:defRPr/>
            </a:lvl1pPr>
          </a:lstStyle>
          <a:p>
            <a:fld id="{6A7F78B9-32B9-4D2F-B629-19D48EEF400E}"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l-GR"/>
          </a:p>
        </p:txBody>
      </p:sp>
      <p:sp>
        <p:nvSpPr>
          <p:cNvPr id="6" name="Rectangle 5"/>
          <p:cNvSpPr>
            <a:spLocks noGrp="1" noChangeArrowheads="1"/>
          </p:cNvSpPr>
          <p:nvPr>
            <p:ph type="ftr" sz="quarter" idx="11"/>
          </p:nvPr>
        </p:nvSpPr>
        <p:spPr>
          <a:ln/>
        </p:spPr>
        <p:txBody>
          <a:bodyPr/>
          <a:lstStyle>
            <a:lvl1pPr>
              <a:defRPr/>
            </a:lvl1pPr>
          </a:lstStyle>
          <a:p>
            <a:endParaRPr lang="el-GR"/>
          </a:p>
        </p:txBody>
      </p:sp>
      <p:sp>
        <p:nvSpPr>
          <p:cNvPr id="7" name="Rectangle 6"/>
          <p:cNvSpPr>
            <a:spLocks noGrp="1" noChangeArrowheads="1"/>
          </p:cNvSpPr>
          <p:nvPr>
            <p:ph type="sldNum" sz="quarter" idx="12"/>
          </p:nvPr>
        </p:nvSpPr>
        <p:spPr>
          <a:ln/>
        </p:spPr>
        <p:txBody>
          <a:bodyPr/>
          <a:lstStyle>
            <a:lvl1pPr>
              <a:defRPr/>
            </a:lvl1pPr>
          </a:lstStyle>
          <a:p>
            <a:fld id="{5D5485D6-50C3-4FA0-8DFB-98830553542D}"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l-GR"/>
          </a:p>
        </p:txBody>
      </p:sp>
      <p:sp>
        <p:nvSpPr>
          <p:cNvPr id="8" name="Rectangle 5"/>
          <p:cNvSpPr>
            <a:spLocks noGrp="1" noChangeArrowheads="1"/>
          </p:cNvSpPr>
          <p:nvPr>
            <p:ph type="ftr" sz="quarter" idx="11"/>
          </p:nvPr>
        </p:nvSpPr>
        <p:spPr>
          <a:ln/>
        </p:spPr>
        <p:txBody>
          <a:bodyPr/>
          <a:lstStyle>
            <a:lvl1pPr>
              <a:defRPr/>
            </a:lvl1pPr>
          </a:lstStyle>
          <a:p>
            <a:endParaRPr lang="el-GR"/>
          </a:p>
        </p:txBody>
      </p:sp>
      <p:sp>
        <p:nvSpPr>
          <p:cNvPr id="9" name="Rectangle 6"/>
          <p:cNvSpPr>
            <a:spLocks noGrp="1" noChangeArrowheads="1"/>
          </p:cNvSpPr>
          <p:nvPr>
            <p:ph type="sldNum" sz="quarter" idx="12"/>
          </p:nvPr>
        </p:nvSpPr>
        <p:spPr>
          <a:ln/>
        </p:spPr>
        <p:txBody>
          <a:bodyPr/>
          <a:lstStyle>
            <a:lvl1pPr>
              <a:defRPr/>
            </a:lvl1pPr>
          </a:lstStyle>
          <a:p>
            <a:fld id="{F0A82F66-AEAB-4CB5-8287-4884F8E86CBF}"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l-GR"/>
          </a:p>
        </p:txBody>
      </p:sp>
      <p:sp>
        <p:nvSpPr>
          <p:cNvPr id="4" name="Rectangle 5"/>
          <p:cNvSpPr>
            <a:spLocks noGrp="1" noChangeArrowheads="1"/>
          </p:cNvSpPr>
          <p:nvPr>
            <p:ph type="ftr" sz="quarter" idx="11"/>
          </p:nvPr>
        </p:nvSpPr>
        <p:spPr>
          <a:ln/>
        </p:spPr>
        <p:txBody>
          <a:bodyPr/>
          <a:lstStyle>
            <a:lvl1pPr>
              <a:defRPr/>
            </a:lvl1pPr>
          </a:lstStyle>
          <a:p>
            <a:endParaRPr lang="el-GR"/>
          </a:p>
        </p:txBody>
      </p:sp>
      <p:sp>
        <p:nvSpPr>
          <p:cNvPr id="5" name="Rectangle 6"/>
          <p:cNvSpPr>
            <a:spLocks noGrp="1" noChangeArrowheads="1"/>
          </p:cNvSpPr>
          <p:nvPr>
            <p:ph type="sldNum" sz="quarter" idx="12"/>
          </p:nvPr>
        </p:nvSpPr>
        <p:spPr>
          <a:ln/>
        </p:spPr>
        <p:txBody>
          <a:bodyPr/>
          <a:lstStyle>
            <a:lvl1pPr>
              <a:defRPr/>
            </a:lvl1pPr>
          </a:lstStyle>
          <a:p>
            <a:fld id="{49606A0B-D3B0-4D32-8AF4-A995FB5CAE54}"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l-GR"/>
          </a:p>
        </p:txBody>
      </p:sp>
      <p:sp>
        <p:nvSpPr>
          <p:cNvPr id="3" name="Rectangle 5"/>
          <p:cNvSpPr>
            <a:spLocks noGrp="1" noChangeArrowheads="1"/>
          </p:cNvSpPr>
          <p:nvPr>
            <p:ph type="ftr" sz="quarter" idx="11"/>
          </p:nvPr>
        </p:nvSpPr>
        <p:spPr>
          <a:ln/>
        </p:spPr>
        <p:txBody>
          <a:bodyPr/>
          <a:lstStyle>
            <a:lvl1pPr>
              <a:defRPr/>
            </a:lvl1pPr>
          </a:lstStyle>
          <a:p>
            <a:endParaRPr lang="el-GR"/>
          </a:p>
        </p:txBody>
      </p:sp>
      <p:sp>
        <p:nvSpPr>
          <p:cNvPr id="4" name="Rectangle 6"/>
          <p:cNvSpPr>
            <a:spLocks noGrp="1" noChangeArrowheads="1"/>
          </p:cNvSpPr>
          <p:nvPr>
            <p:ph type="sldNum" sz="quarter" idx="12"/>
          </p:nvPr>
        </p:nvSpPr>
        <p:spPr>
          <a:ln/>
        </p:spPr>
        <p:txBody>
          <a:bodyPr/>
          <a:lstStyle>
            <a:lvl1pPr>
              <a:defRPr/>
            </a:lvl1pPr>
          </a:lstStyle>
          <a:p>
            <a:fld id="{91BBC620-01E1-4EE8-B3BF-EE17C50391B3}"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l-GR"/>
          </a:p>
        </p:txBody>
      </p:sp>
      <p:sp>
        <p:nvSpPr>
          <p:cNvPr id="6" name="Rectangle 5"/>
          <p:cNvSpPr>
            <a:spLocks noGrp="1" noChangeArrowheads="1"/>
          </p:cNvSpPr>
          <p:nvPr>
            <p:ph type="ftr" sz="quarter" idx="11"/>
          </p:nvPr>
        </p:nvSpPr>
        <p:spPr>
          <a:ln/>
        </p:spPr>
        <p:txBody>
          <a:bodyPr/>
          <a:lstStyle>
            <a:lvl1pPr>
              <a:defRPr/>
            </a:lvl1pPr>
          </a:lstStyle>
          <a:p>
            <a:endParaRPr lang="el-GR"/>
          </a:p>
        </p:txBody>
      </p:sp>
      <p:sp>
        <p:nvSpPr>
          <p:cNvPr id="7" name="Rectangle 6"/>
          <p:cNvSpPr>
            <a:spLocks noGrp="1" noChangeArrowheads="1"/>
          </p:cNvSpPr>
          <p:nvPr>
            <p:ph type="sldNum" sz="quarter" idx="12"/>
          </p:nvPr>
        </p:nvSpPr>
        <p:spPr>
          <a:ln/>
        </p:spPr>
        <p:txBody>
          <a:bodyPr/>
          <a:lstStyle>
            <a:lvl1pPr>
              <a:defRPr/>
            </a:lvl1pPr>
          </a:lstStyle>
          <a:p>
            <a:fld id="{75755DB2-6E00-48E0-A570-CEA34499698E}"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l-GR"/>
          </a:p>
        </p:txBody>
      </p:sp>
      <p:sp>
        <p:nvSpPr>
          <p:cNvPr id="6" name="Rectangle 5"/>
          <p:cNvSpPr>
            <a:spLocks noGrp="1" noChangeArrowheads="1"/>
          </p:cNvSpPr>
          <p:nvPr>
            <p:ph type="ftr" sz="quarter" idx="11"/>
          </p:nvPr>
        </p:nvSpPr>
        <p:spPr>
          <a:ln/>
        </p:spPr>
        <p:txBody>
          <a:bodyPr/>
          <a:lstStyle>
            <a:lvl1pPr>
              <a:defRPr/>
            </a:lvl1pPr>
          </a:lstStyle>
          <a:p>
            <a:endParaRPr lang="el-GR"/>
          </a:p>
        </p:txBody>
      </p:sp>
      <p:sp>
        <p:nvSpPr>
          <p:cNvPr id="7" name="Rectangle 6"/>
          <p:cNvSpPr>
            <a:spLocks noGrp="1" noChangeArrowheads="1"/>
          </p:cNvSpPr>
          <p:nvPr>
            <p:ph type="sldNum" sz="quarter" idx="12"/>
          </p:nvPr>
        </p:nvSpPr>
        <p:spPr>
          <a:ln/>
        </p:spPr>
        <p:txBody>
          <a:bodyPr/>
          <a:lstStyle>
            <a:lvl1pPr>
              <a:defRPr/>
            </a:lvl1pPr>
          </a:lstStyle>
          <a:p>
            <a:fld id="{67008E7D-5325-403D-A6B7-61137B6C39A0}"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44500" y="98425"/>
            <a:ext cx="8229600" cy="5794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560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80"/>
                </a:solidFill>
              </a:defRPr>
            </a:lvl1pPr>
          </a:lstStyle>
          <a:p>
            <a:endParaRPr lang="el-G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80"/>
                </a:solidFill>
              </a:defRPr>
            </a:lvl1pPr>
          </a:lstStyle>
          <a:p>
            <a:endParaRPr lang="el-GR"/>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80"/>
                </a:solidFill>
              </a:defRPr>
            </a:lvl1pPr>
          </a:lstStyle>
          <a:p>
            <a:fld id="{2EC52049-EAF6-482B-82FF-94B5385E0C9E}"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eaLnBrk="0" fontAlgn="base" hangingPunct="0">
        <a:spcBef>
          <a:spcPct val="0"/>
        </a:spcBef>
        <a:spcAft>
          <a:spcPct val="0"/>
        </a:spcAft>
        <a:defRPr sz="3200" b="1">
          <a:solidFill>
            <a:srgbClr val="000080"/>
          </a:solidFill>
          <a:latin typeface="+mj-lt"/>
          <a:ea typeface="ＭＳ Ｐゴシック" pitchFamily="-106" charset="-128"/>
          <a:cs typeface="+mj-cs"/>
        </a:defRPr>
      </a:lvl1pPr>
      <a:lvl2pPr algn="ctr" rtl="0" eaLnBrk="0" fontAlgn="base" hangingPunct="0">
        <a:spcBef>
          <a:spcPct val="0"/>
        </a:spcBef>
        <a:spcAft>
          <a:spcPct val="0"/>
        </a:spcAft>
        <a:defRPr sz="3200" b="1">
          <a:solidFill>
            <a:srgbClr val="000080"/>
          </a:solidFill>
          <a:latin typeface="Arial" pitchFamily="-106" charset="0"/>
          <a:ea typeface="ＭＳ Ｐゴシック" pitchFamily="-106" charset="-128"/>
        </a:defRPr>
      </a:lvl2pPr>
      <a:lvl3pPr algn="ctr" rtl="0" eaLnBrk="0" fontAlgn="base" hangingPunct="0">
        <a:spcBef>
          <a:spcPct val="0"/>
        </a:spcBef>
        <a:spcAft>
          <a:spcPct val="0"/>
        </a:spcAft>
        <a:defRPr sz="3200" b="1">
          <a:solidFill>
            <a:srgbClr val="000080"/>
          </a:solidFill>
          <a:latin typeface="Arial" pitchFamily="-106" charset="0"/>
          <a:ea typeface="ＭＳ Ｐゴシック" pitchFamily="-106" charset="-128"/>
        </a:defRPr>
      </a:lvl3pPr>
      <a:lvl4pPr algn="ctr" rtl="0" eaLnBrk="0" fontAlgn="base" hangingPunct="0">
        <a:spcBef>
          <a:spcPct val="0"/>
        </a:spcBef>
        <a:spcAft>
          <a:spcPct val="0"/>
        </a:spcAft>
        <a:defRPr sz="3200" b="1">
          <a:solidFill>
            <a:srgbClr val="000080"/>
          </a:solidFill>
          <a:latin typeface="Arial" pitchFamily="-106" charset="0"/>
          <a:ea typeface="ＭＳ Ｐゴシック" pitchFamily="-106" charset="-128"/>
        </a:defRPr>
      </a:lvl4pPr>
      <a:lvl5pPr algn="ctr" rtl="0" eaLnBrk="0" fontAlgn="base" hangingPunct="0">
        <a:spcBef>
          <a:spcPct val="0"/>
        </a:spcBef>
        <a:spcAft>
          <a:spcPct val="0"/>
        </a:spcAft>
        <a:defRPr sz="3200" b="1">
          <a:solidFill>
            <a:srgbClr val="000080"/>
          </a:solidFill>
          <a:latin typeface="Arial" pitchFamily="-106" charset="0"/>
          <a:ea typeface="ＭＳ Ｐゴシック" pitchFamily="-106" charset="-128"/>
        </a:defRPr>
      </a:lvl5pPr>
      <a:lvl6pPr marL="457200" algn="ctr" rtl="0" fontAlgn="base">
        <a:spcBef>
          <a:spcPct val="0"/>
        </a:spcBef>
        <a:spcAft>
          <a:spcPct val="0"/>
        </a:spcAft>
        <a:defRPr sz="3200" b="1">
          <a:solidFill>
            <a:srgbClr val="000080"/>
          </a:solidFill>
          <a:latin typeface="Arial" pitchFamily="-106" charset="0"/>
        </a:defRPr>
      </a:lvl6pPr>
      <a:lvl7pPr marL="914400" algn="ctr" rtl="0" fontAlgn="base">
        <a:spcBef>
          <a:spcPct val="0"/>
        </a:spcBef>
        <a:spcAft>
          <a:spcPct val="0"/>
        </a:spcAft>
        <a:defRPr sz="3200" b="1">
          <a:solidFill>
            <a:srgbClr val="000080"/>
          </a:solidFill>
          <a:latin typeface="Arial" pitchFamily="-106" charset="0"/>
        </a:defRPr>
      </a:lvl7pPr>
      <a:lvl8pPr marL="1371600" algn="ctr" rtl="0" fontAlgn="base">
        <a:spcBef>
          <a:spcPct val="0"/>
        </a:spcBef>
        <a:spcAft>
          <a:spcPct val="0"/>
        </a:spcAft>
        <a:defRPr sz="3200" b="1">
          <a:solidFill>
            <a:srgbClr val="000080"/>
          </a:solidFill>
          <a:latin typeface="Arial" pitchFamily="-106" charset="0"/>
        </a:defRPr>
      </a:lvl8pPr>
      <a:lvl9pPr marL="1828800" algn="ctr" rtl="0" fontAlgn="base">
        <a:spcBef>
          <a:spcPct val="0"/>
        </a:spcBef>
        <a:spcAft>
          <a:spcPct val="0"/>
        </a:spcAft>
        <a:defRPr sz="3200" b="1">
          <a:solidFill>
            <a:srgbClr val="000080"/>
          </a:solidFill>
          <a:latin typeface="Arial" pitchFamily="-106" charset="0"/>
        </a:defRPr>
      </a:lvl9pPr>
    </p:titleStyle>
    <p:bodyStyle>
      <a:lvl1pPr marL="342900" indent="-342900" algn="l" rtl="0" eaLnBrk="0" fontAlgn="base" hangingPunct="0">
        <a:spcBef>
          <a:spcPct val="20000"/>
        </a:spcBef>
        <a:spcAft>
          <a:spcPct val="0"/>
        </a:spcAft>
        <a:buClr>
          <a:srgbClr val="800000"/>
        </a:buClr>
        <a:buChar char="•"/>
        <a:defRPr sz="2800">
          <a:solidFill>
            <a:srgbClr val="000080"/>
          </a:solidFill>
          <a:latin typeface="+mn-lt"/>
          <a:ea typeface="ＭＳ Ｐゴシック" pitchFamily="-106" charset="-128"/>
          <a:cs typeface="+mn-cs"/>
        </a:defRPr>
      </a:lvl1pPr>
      <a:lvl2pPr marL="742950" indent="-285750" algn="l" rtl="0" eaLnBrk="0" fontAlgn="base" hangingPunct="0">
        <a:spcBef>
          <a:spcPct val="20000"/>
        </a:spcBef>
        <a:spcAft>
          <a:spcPct val="0"/>
        </a:spcAft>
        <a:buClr>
          <a:srgbClr val="800000"/>
        </a:buClr>
        <a:buFont typeface="Wingdings" pitchFamily="-106" charset="2"/>
        <a:buChar char="§"/>
        <a:defRPr sz="2400">
          <a:solidFill>
            <a:srgbClr val="000080"/>
          </a:solidFill>
          <a:latin typeface="+mn-lt"/>
          <a:ea typeface="ＭＳ Ｐゴシック" pitchFamily="-106" charset="-128"/>
        </a:defRPr>
      </a:lvl2pPr>
      <a:lvl3pPr marL="1143000" indent="-228600" algn="l" rtl="0" eaLnBrk="0" fontAlgn="base" hangingPunct="0">
        <a:spcBef>
          <a:spcPct val="20000"/>
        </a:spcBef>
        <a:spcAft>
          <a:spcPct val="0"/>
        </a:spcAft>
        <a:buChar char="•"/>
        <a:defRPr sz="2400">
          <a:solidFill>
            <a:srgbClr val="000080"/>
          </a:solidFill>
          <a:latin typeface="+mn-lt"/>
          <a:ea typeface="ＭＳ Ｐゴシック" pitchFamily="-106" charset="-128"/>
        </a:defRPr>
      </a:lvl3pPr>
      <a:lvl4pPr marL="1600200" indent="-228600" algn="l" rtl="0" eaLnBrk="0" fontAlgn="base" hangingPunct="0">
        <a:spcBef>
          <a:spcPct val="20000"/>
        </a:spcBef>
        <a:spcAft>
          <a:spcPct val="0"/>
        </a:spcAft>
        <a:buChar char="–"/>
        <a:defRPr sz="2000">
          <a:solidFill>
            <a:srgbClr val="000080"/>
          </a:solidFill>
          <a:latin typeface="+mn-lt"/>
          <a:ea typeface="ＭＳ Ｐゴシック" pitchFamily="-106" charset="-128"/>
        </a:defRPr>
      </a:lvl4pPr>
      <a:lvl5pPr marL="2057400" indent="-228600" algn="l" rtl="0" eaLnBrk="0" fontAlgn="base" hangingPunct="0">
        <a:spcBef>
          <a:spcPct val="20000"/>
        </a:spcBef>
        <a:spcAft>
          <a:spcPct val="0"/>
        </a:spcAft>
        <a:buChar char="»"/>
        <a:defRPr sz="2000">
          <a:solidFill>
            <a:srgbClr val="000080"/>
          </a:solidFill>
          <a:latin typeface="+mn-lt"/>
          <a:ea typeface="ＭＳ Ｐゴシック" pitchFamily="-106" charset="-128"/>
        </a:defRPr>
      </a:lvl5pPr>
      <a:lvl6pPr marL="2514600" indent="-228600" algn="l" rtl="0" fontAlgn="base">
        <a:spcBef>
          <a:spcPct val="20000"/>
        </a:spcBef>
        <a:spcAft>
          <a:spcPct val="0"/>
        </a:spcAft>
        <a:buChar char="»"/>
        <a:defRPr sz="2000">
          <a:solidFill>
            <a:srgbClr val="000080"/>
          </a:solidFill>
          <a:latin typeface="+mn-lt"/>
          <a:ea typeface="ＭＳ Ｐゴシック" pitchFamily="-106" charset="-128"/>
        </a:defRPr>
      </a:lvl6pPr>
      <a:lvl7pPr marL="2971800" indent="-228600" algn="l" rtl="0" fontAlgn="base">
        <a:spcBef>
          <a:spcPct val="20000"/>
        </a:spcBef>
        <a:spcAft>
          <a:spcPct val="0"/>
        </a:spcAft>
        <a:buChar char="»"/>
        <a:defRPr sz="2000">
          <a:solidFill>
            <a:srgbClr val="000080"/>
          </a:solidFill>
          <a:latin typeface="+mn-lt"/>
          <a:ea typeface="ＭＳ Ｐゴシック" pitchFamily="-106" charset="-128"/>
        </a:defRPr>
      </a:lvl7pPr>
      <a:lvl8pPr marL="3429000" indent="-228600" algn="l" rtl="0" fontAlgn="base">
        <a:spcBef>
          <a:spcPct val="20000"/>
        </a:spcBef>
        <a:spcAft>
          <a:spcPct val="0"/>
        </a:spcAft>
        <a:buChar char="»"/>
        <a:defRPr sz="2000">
          <a:solidFill>
            <a:srgbClr val="000080"/>
          </a:solidFill>
          <a:latin typeface="+mn-lt"/>
          <a:ea typeface="ＭＳ Ｐゴシック" pitchFamily="-106" charset="-128"/>
        </a:defRPr>
      </a:lvl8pPr>
      <a:lvl9pPr marL="3886200" indent="-228600" algn="l" rtl="0" fontAlgn="base">
        <a:spcBef>
          <a:spcPct val="20000"/>
        </a:spcBef>
        <a:spcAft>
          <a:spcPct val="0"/>
        </a:spcAft>
        <a:buChar char="»"/>
        <a:defRPr sz="2000">
          <a:solidFill>
            <a:srgbClr val="000080"/>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hyperlink" Target="http://www.dtu.ox.ac.uk/ACE"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74650" y="4149725"/>
            <a:ext cx="8394700" cy="2015936"/>
          </a:xfrm>
          <a:prstGeom prst="rect">
            <a:avLst/>
          </a:prstGeom>
          <a:noFill/>
          <a:ln w="25400">
            <a:noFill/>
            <a:miter lim="800000"/>
            <a:headEnd/>
            <a:tailEnd/>
          </a:ln>
        </p:spPr>
        <p:txBody>
          <a:bodyPr>
            <a:spAutoFit/>
          </a:bodyPr>
          <a:lstStyle/>
          <a:p>
            <a:pPr eaLnBrk="0" hangingPunct="0">
              <a:tabLst>
                <a:tab pos="1905000" algn="ctr"/>
                <a:tab pos="4102100" algn="ctr"/>
                <a:tab pos="6477000" algn="ctr"/>
              </a:tabLst>
            </a:pPr>
            <a:r>
              <a:rPr lang="en-GB" sz="2000" b="1" dirty="0">
                <a:solidFill>
                  <a:srgbClr val="00007F"/>
                </a:solidFill>
              </a:rPr>
              <a:t>		</a:t>
            </a:r>
            <a:r>
              <a:rPr lang="en-GB" sz="2000" b="1" dirty="0" smtClean="0">
                <a:solidFill>
                  <a:srgbClr val="00007F"/>
                </a:solidFill>
                <a:latin typeface="+mj-lt"/>
              </a:rPr>
              <a:t> </a:t>
            </a:r>
            <a:r>
              <a:rPr lang="en-GB" sz="2000" b="1" dirty="0" err="1">
                <a:solidFill>
                  <a:srgbClr val="00007F"/>
                </a:solidFill>
                <a:latin typeface="+mj-lt"/>
                <a:ea typeface="SimHei" pitchFamily="49" charset="-122"/>
              </a:rPr>
              <a:t>Rury</a:t>
            </a:r>
            <a:r>
              <a:rPr lang="en-GB" sz="2000" b="1" dirty="0">
                <a:solidFill>
                  <a:srgbClr val="00007F"/>
                </a:solidFill>
                <a:latin typeface="+mj-lt"/>
                <a:ea typeface="SimHei" pitchFamily="49" charset="-122"/>
              </a:rPr>
              <a:t> </a:t>
            </a:r>
            <a:r>
              <a:rPr lang="en-GB" sz="2000" b="1" dirty="0" smtClean="0">
                <a:solidFill>
                  <a:srgbClr val="00007F"/>
                </a:solidFill>
                <a:latin typeface="+mj-lt"/>
                <a:ea typeface="SimHei" pitchFamily="49" charset="-122"/>
              </a:rPr>
              <a:t>Holman</a:t>
            </a:r>
            <a:r>
              <a:rPr lang="zh-CN" altLang="en-US" sz="2000" b="1" dirty="0" smtClean="0">
                <a:solidFill>
                  <a:srgbClr val="00007F"/>
                </a:solidFill>
                <a:latin typeface="SimHei" pitchFamily="49" charset="-122"/>
                <a:ea typeface="SimHei" pitchFamily="49" charset="-122"/>
              </a:rPr>
              <a:t>教授</a:t>
            </a:r>
            <a:r>
              <a:rPr lang="en-GB" sz="2000" dirty="0">
                <a:solidFill>
                  <a:srgbClr val="00007F"/>
                </a:solidFill>
                <a:latin typeface="SimHei" pitchFamily="49" charset="-122"/>
                <a:ea typeface="SimHei" pitchFamily="49" charset="-122"/>
              </a:rPr>
              <a:t/>
            </a:r>
            <a:br>
              <a:rPr lang="en-GB" sz="2000" dirty="0">
                <a:solidFill>
                  <a:srgbClr val="00007F"/>
                </a:solidFill>
                <a:latin typeface="SimHei" pitchFamily="49" charset="-122"/>
                <a:ea typeface="SimHei" pitchFamily="49" charset="-122"/>
              </a:rPr>
            </a:br>
            <a:r>
              <a:rPr lang="en-GB" sz="2000" dirty="0">
                <a:solidFill>
                  <a:srgbClr val="00007F"/>
                </a:solidFill>
                <a:latin typeface="SimHei" pitchFamily="49" charset="-122"/>
                <a:ea typeface="SimHei" pitchFamily="49" charset="-122"/>
              </a:rPr>
              <a:t>		</a:t>
            </a:r>
            <a:r>
              <a:rPr lang="zh-CN" altLang="en-US" sz="2000" dirty="0" smtClean="0">
                <a:solidFill>
                  <a:srgbClr val="00007F"/>
                </a:solidFill>
                <a:latin typeface="SimHei" pitchFamily="49" charset="-122"/>
                <a:ea typeface="SimHei" pitchFamily="49" charset="-122"/>
              </a:rPr>
              <a:t>牛津大学</a:t>
            </a:r>
            <a:r>
              <a:rPr lang="en-GB" sz="2000" i="1" dirty="0" smtClean="0">
                <a:solidFill>
                  <a:srgbClr val="00007F"/>
                </a:solidFill>
                <a:latin typeface="SimHei" pitchFamily="49" charset="-122"/>
                <a:ea typeface="SimHei" pitchFamily="49" charset="-122"/>
              </a:rPr>
              <a:t>, </a:t>
            </a:r>
            <a:r>
              <a:rPr lang="zh-CN" altLang="en-US" sz="2000" i="1" dirty="0" smtClean="0">
                <a:solidFill>
                  <a:srgbClr val="00007F"/>
                </a:solidFill>
                <a:latin typeface="SimHei" pitchFamily="49" charset="-122"/>
                <a:ea typeface="SimHei" pitchFamily="49" charset="-122"/>
              </a:rPr>
              <a:t>英国</a:t>
            </a:r>
            <a:r>
              <a:rPr lang="en-GB" sz="2000" i="1" dirty="0">
                <a:solidFill>
                  <a:srgbClr val="00007F"/>
                </a:solidFill>
                <a:latin typeface="SimHei" pitchFamily="49" charset="-122"/>
                <a:ea typeface="SimHei" pitchFamily="49" charset="-122"/>
              </a:rPr>
              <a:t/>
            </a:r>
            <a:br>
              <a:rPr lang="en-GB" sz="2000" i="1" dirty="0">
                <a:solidFill>
                  <a:srgbClr val="00007F"/>
                </a:solidFill>
                <a:latin typeface="SimHei" pitchFamily="49" charset="-122"/>
                <a:ea typeface="SimHei" pitchFamily="49" charset="-122"/>
              </a:rPr>
            </a:br>
            <a:endParaRPr lang="en-GB" sz="2000" dirty="0">
              <a:solidFill>
                <a:srgbClr val="00007F"/>
              </a:solidFill>
              <a:latin typeface="SimHei" pitchFamily="49" charset="-122"/>
              <a:ea typeface="SimHei" pitchFamily="49" charset="-122"/>
            </a:endParaRPr>
          </a:p>
          <a:p>
            <a:pPr eaLnBrk="0" hangingPunct="0">
              <a:spcBef>
                <a:spcPts val="600"/>
              </a:spcBef>
              <a:tabLst>
                <a:tab pos="1905000" algn="ctr"/>
                <a:tab pos="4102100" algn="ctr"/>
                <a:tab pos="6477000" algn="ctr"/>
              </a:tabLst>
            </a:pPr>
            <a:r>
              <a:rPr lang="en-GB" sz="2000" b="1" dirty="0">
                <a:solidFill>
                  <a:srgbClr val="00007F"/>
                </a:solidFill>
                <a:latin typeface="SimHei" pitchFamily="49" charset="-122"/>
                <a:ea typeface="SimHei" pitchFamily="49" charset="-122"/>
              </a:rPr>
              <a:t>	</a:t>
            </a:r>
            <a:r>
              <a:rPr lang="zh-CN" altLang="en-US" sz="2000" b="1" dirty="0" smtClean="0">
                <a:solidFill>
                  <a:srgbClr val="00007F"/>
                </a:solidFill>
                <a:latin typeface="SimHei" pitchFamily="49" charset="-122"/>
                <a:ea typeface="SimHei" pitchFamily="49" charset="-122"/>
              </a:rPr>
              <a:t>潘长玉教授</a:t>
            </a:r>
            <a:r>
              <a:rPr lang="en-GB" sz="2000" b="1" dirty="0">
                <a:solidFill>
                  <a:srgbClr val="00007F"/>
                </a:solidFill>
                <a:latin typeface="SimHei" pitchFamily="49" charset="-122"/>
                <a:ea typeface="SimHei" pitchFamily="49" charset="-122"/>
              </a:rPr>
              <a:t>		</a:t>
            </a:r>
            <a:r>
              <a:rPr lang="zh-CN" altLang="en-US" sz="2000" b="1" dirty="0" smtClean="0">
                <a:solidFill>
                  <a:srgbClr val="00007F"/>
                </a:solidFill>
                <a:latin typeface="SimHei" pitchFamily="49" charset="-122"/>
                <a:ea typeface="SimHei" pitchFamily="49" charset="-122"/>
              </a:rPr>
              <a:t>胡大一教授</a:t>
            </a:r>
            <a:r>
              <a:rPr lang="en-GB" sz="2000" dirty="0">
                <a:solidFill>
                  <a:srgbClr val="00007F"/>
                </a:solidFill>
                <a:latin typeface="SimHei" pitchFamily="49" charset="-122"/>
                <a:ea typeface="SimHei" pitchFamily="49" charset="-122"/>
              </a:rPr>
              <a:t/>
            </a:r>
            <a:br>
              <a:rPr lang="en-GB" sz="2000" dirty="0">
                <a:solidFill>
                  <a:srgbClr val="00007F"/>
                </a:solidFill>
                <a:latin typeface="SimHei" pitchFamily="49" charset="-122"/>
                <a:ea typeface="SimHei" pitchFamily="49" charset="-122"/>
              </a:rPr>
            </a:br>
            <a:r>
              <a:rPr lang="en-GB" sz="2000" dirty="0">
                <a:solidFill>
                  <a:srgbClr val="00007F"/>
                </a:solidFill>
                <a:latin typeface="SimHei" pitchFamily="49" charset="-122"/>
                <a:ea typeface="SimHei" pitchFamily="49" charset="-122"/>
              </a:rPr>
              <a:t>	</a:t>
            </a:r>
            <a:r>
              <a:rPr lang="zh-CN" altLang="en-US" sz="2000" dirty="0" smtClean="0">
                <a:solidFill>
                  <a:srgbClr val="00007F"/>
                </a:solidFill>
                <a:latin typeface="SimHei" pitchFamily="49" charset="-122"/>
                <a:ea typeface="SimHei" pitchFamily="49" charset="-122"/>
              </a:rPr>
              <a:t>中国解放军总医院</a:t>
            </a:r>
            <a:r>
              <a:rPr lang="en-GB" sz="2000" i="1" dirty="0">
                <a:solidFill>
                  <a:srgbClr val="00007F"/>
                </a:solidFill>
                <a:latin typeface="SimHei" pitchFamily="49" charset="-122"/>
                <a:ea typeface="SimHei" pitchFamily="49" charset="-122"/>
              </a:rPr>
              <a:t>		</a:t>
            </a:r>
            <a:r>
              <a:rPr lang="zh-CN" altLang="en-US" sz="2000" i="1" dirty="0" smtClean="0">
                <a:solidFill>
                  <a:srgbClr val="00007F"/>
                </a:solidFill>
                <a:latin typeface="SimHei" pitchFamily="49" charset="-122"/>
                <a:ea typeface="SimHei" pitchFamily="49" charset="-122"/>
              </a:rPr>
              <a:t>北京大学人民医院</a:t>
            </a:r>
            <a:r>
              <a:rPr lang="en-GB" sz="2000" i="1" dirty="0">
                <a:solidFill>
                  <a:srgbClr val="00007F"/>
                </a:solidFill>
                <a:latin typeface="SimHei" pitchFamily="49" charset="-122"/>
                <a:ea typeface="SimHei" pitchFamily="49" charset="-122"/>
              </a:rPr>
              <a:t/>
            </a:r>
            <a:br>
              <a:rPr lang="en-GB" sz="2000" i="1" dirty="0">
                <a:solidFill>
                  <a:srgbClr val="00007F"/>
                </a:solidFill>
                <a:latin typeface="SimHei" pitchFamily="49" charset="-122"/>
                <a:ea typeface="SimHei" pitchFamily="49" charset="-122"/>
              </a:rPr>
            </a:br>
            <a:r>
              <a:rPr lang="en-GB" sz="2000" i="1" dirty="0">
                <a:solidFill>
                  <a:srgbClr val="00007F"/>
                </a:solidFill>
                <a:latin typeface="SimHei" pitchFamily="49" charset="-122"/>
                <a:ea typeface="SimHei" pitchFamily="49" charset="-122"/>
              </a:rPr>
              <a:t>	</a:t>
            </a:r>
            <a:r>
              <a:rPr lang="zh-CN" altLang="en-US" sz="2000" i="1" dirty="0">
                <a:solidFill>
                  <a:srgbClr val="00007F"/>
                </a:solidFill>
                <a:latin typeface="SimHei" pitchFamily="49" charset="-122"/>
                <a:ea typeface="SimHei" pitchFamily="49" charset="-122"/>
              </a:rPr>
              <a:t>中国</a:t>
            </a:r>
            <a:r>
              <a:rPr lang="en-GB" sz="2000" i="1" dirty="0">
                <a:solidFill>
                  <a:srgbClr val="00007F"/>
                </a:solidFill>
                <a:latin typeface="SimHei" pitchFamily="49" charset="-122"/>
                <a:ea typeface="SimHei" pitchFamily="49" charset="-122"/>
              </a:rPr>
              <a:t>		</a:t>
            </a:r>
            <a:r>
              <a:rPr lang="zh-CN" altLang="en-US" sz="2000" i="1" dirty="0">
                <a:solidFill>
                  <a:srgbClr val="00007F"/>
                </a:solidFill>
                <a:latin typeface="SimHei" pitchFamily="49" charset="-122"/>
                <a:ea typeface="SimHei" pitchFamily="49" charset="-122"/>
              </a:rPr>
              <a:t>中国</a:t>
            </a:r>
            <a:endParaRPr lang="en-US" sz="2000" dirty="0">
              <a:solidFill>
                <a:srgbClr val="00007F"/>
              </a:solidFill>
              <a:latin typeface="SimHei" pitchFamily="49" charset="-122"/>
              <a:ea typeface="SimHei" pitchFamily="49" charset="-122"/>
            </a:endParaRPr>
          </a:p>
        </p:txBody>
      </p:sp>
      <p:pic>
        <p:nvPicPr>
          <p:cNvPr id="15363" name="Picture 3"/>
          <p:cNvPicPr>
            <a:picLocks noChangeAspect="1" noChangeArrowheads="1"/>
          </p:cNvPicPr>
          <p:nvPr/>
        </p:nvPicPr>
        <p:blipFill>
          <a:blip r:embed="rId3"/>
          <a:srcRect/>
          <a:stretch>
            <a:fillRect/>
          </a:stretch>
        </p:blipFill>
        <p:spPr bwMode="auto">
          <a:xfrm>
            <a:off x="990600" y="152400"/>
            <a:ext cx="7620000" cy="3895725"/>
          </a:xfrm>
          <a:prstGeom prst="rect">
            <a:avLst/>
          </a:prstGeom>
          <a:noFill/>
          <a:ln w="25400">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1188" y="95250"/>
            <a:ext cx="7947025" cy="495007"/>
          </a:xfrm>
          <a:noFill/>
        </p:spPr>
        <p:txBody>
          <a:bodyPr lIns="80962" tIns="31750" rIns="80962" bIns="31750" anchor="t"/>
          <a:lstStyle/>
          <a:p>
            <a:pPr eaLnBrk="1" hangingPunct="1"/>
            <a:r>
              <a:rPr lang="zh-CN" altLang="en-US" sz="2800" dirty="0" smtClean="0">
                <a:latin typeface="Arial "/>
                <a:ea typeface="SimHei" pitchFamily="49" charset="-122"/>
              </a:rPr>
              <a:t>优化心血管治疗</a:t>
            </a:r>
            <a:endParaRPr lang="en-GB" sz="2800" dirty="0" smtClean="0">
              <a:latin typeface="Arial "/>
              <a:ea typeface="SimHei" pitchFamily="49" charset="-122"/>
            </a:endParaRPr>
          </a:p>
        </p:txBody>
      </p:sp>
      <p:sp>
        <p:nvSpPr>
          <p:cNvPr id="33795" name="Text Box 3"/>
          <p:cNvSpPr txBox="1">
            <a:spLocks noChangeArrowheads="1"/>
          </p:cNvSpPr>
          <p:nvPr/>
        </p:nvSpPr>
        <p:spPr bwMode="auto">
          <a:xfrm>
            <a:off x="320675" y="741363"/>
            <a:ext cx="8534400" cy="3416320"/>
          </a:xfrm>
          <a:prstGeom prst="rect">
            <a:avLst/>
          </a:prstGeom>
          <a:noFill/>
          <a:ln w="25400">
            <a:noFill/>
            <a:miter lim="800000"/>
            <a:headEnd/>
            <a:tailEnd/>
          </a:ln>
        </p:spPr>
        <p:txBody>
          <a:bodyPr>
            <a:spAutoFit/>
          </a:bodyPr>
          <a:lstStyle/>
          <a:p>
            <a:pPr marL="292100" indent="-292100" eaLnBrk="0" hangingPunct="0">
              <a:spcBef>
                <a:spcPct val="20000"/>
              </a:spcBef>
              <a:buClr>
                <a:srgbClr val="800000"/>
              </a:buClr>
              <a:buFontTx/>
              <a:buChar char="•"/>
            </a:pPr>
            <a:r>
              <a:rPr lang="zh-CN" altLang="en-US" sz="2400" dirty="0" smtClean="0">
                <a:solidFill>
                  <a:srgbClr val="000080"/>
                </a:solidFill>
                <a:latin typeface="Arial "/>
                <a:ea typeface="SimHei" pitchFamily="49" charset="-122"/>
              </a:rPr>
              <a:t>在冠心病（</a:t>
            </a:r>
            <a:r>
              <a:rPr lang="en-US" altLang="zh-CN" sz="2400" dirty="0" smtClean="0">
                <a:solidFill>
                  <a:srgbClr val="000080"/>
                </a:solidFill>
                <a:latin typeface="Arial "/>
                <a:ea typeface="SimHei" pitchFamily="49" charset="-122"/>
              </a:rPr>
              <a:t>CHD</a:t>
            </a:r>
            <a:r>
              <a:rPr lang="zh-CN" altLang="en-US" sz="2400" dirty="0" smtClean="0">
                <a:solidFill>
                  <a:srgbClr val="000080"/>
                </a:solidFill>
                <a:latin typeface="Arial "/>
                <a:ea typeface="SimHei" pitchFamily="49" charset="-122"/>
              </a:rPr>
              <a:t>）患者为期四周、单盲、安慰剂的导入期间进行优化治疗</a:t>
            </a:r>
            <a:endParaRPr lang="en-GB" sz="2400" dirty="0" smtClean="0">
              <a:solidFill>
                <a:srgbClr val="000080"/>
              </a:solidFill>
              <a:latin typeface="Arial "/>
              <a:ea typeface="SimHei" pitchFamily="49" charset="-122"/>
            </a:endParaRPr>
          </a:p>
          <a:p>
            <a:pPr marL="292100" indent="-292100" eaLnBrk="0" hangingPunct="0">
              <a:spcBef>
                <a:spcPct val="20000"/>
              </a:spcBef>
              <a:buClr>
                <a:srgbClr val="800000"/>
              </a:buClr>
              <a:buFontTx/>
              <a:buChar char="•"/>
            </a:pPr>
            <a:r>
              <a:rPr lang="zh-CN" altLang="en-US" sz="2400" dirty="0" smtClean="0">
                <a:solidFill>
                  <a:srgbClr val="000080"/>
                </a:solidFill>
                <a:latin typeface="Arial "/>
                <a:ea typeface="SimHei" pitchFamily="49" charset="-122"/>
              </a:rPr>
              <a:t>这是为了确保已确诊冠心病患者的常规治疗符合国际指南</a:t>
            </a:r>
            <a:endParaRPr lang="en-GB" sz="2400" dirty="0" smtClean="0">
              <a:solidFill>
                <a:srgbClr val="000080"/>
              </a:solidFill>
              <a:latin typeface="Arial "/>
              <a:ea typeface="SimHei" pitchFamily="49" charset="-122"/>
            </a:endParaRPr>
          </a:p>
          <a:p>
            <a:pPr marL="292100" indent="-292100" eaLnBrk="0" hangingPunct="0">
              <a:spcBef>
                <a:spcPct val="20000"/>
              </a:spcBef>
              <a:buClr>
                <a:srgbClr val="800000"/>
              </a:buClr>
              <a:buFontTx/>
              <a:buChar char="•"/>
            </a:pPr>
            <a:r>
              <a:rPr lang="zh-CN" altLang="en-US" sz="2400" dirty="0" smtClean="0">
                <a:solidFill>
                  <a:srgbClr val="000080"/>
                </a:solidFill>
                <a:latin typeface="Arial "/>
                <a:ea typeface="SimHei" pitchFamily="49" charset="-122"/>
              </a:rPr>
              <a:t>冠心病治疗应包括</a:t>
            </a:r>
            <a:r>
              <a:rPr lang="en-GB" sz="2400" dirty="0" smtClean="0">
                <a:solidFill>
                  <a:srgbClr val="000080"/>
                </a:solidFill>
                <a:latin typeface="Arial "/>
                <a:ea typeface="SimHei" pitchFamily="49" charset="-122"/>
              </a:rPr>
              <a:t>:</a:t>
            </a:r>
          </a:p>
          <a:p>
            <a:pPr marL="762000" lvl="1" indent="-279400" eaLnBrk="0" hangingPunct="0">
              <a:spcBef>
                <a:spcPct val="20000"/>
              </a:spcBef>
              <a:buClr>
                <a:srgbClr val="800000"/>
              </a:buClr>
              <a:buFont typeface="Wingdings" pitchFamily="-106" charset="2"/>
              <a:buChar char="§"/>
            </a:pPr>
            <a:r>
              <a:rPr lang="zh-CN" altLang="en-US" sz="2400" dirty="0" smtClean="0">
                <a:solidFill>
                  <a:srgbClr val="000080"/>
                </a:solidFill>
                <a:latin typeface="Arial "/>
                <a:ea typeface="SimHei" pitchFamily="49" charset="-122"/>
              </a:rPr>
              <a:t>抗血小板治疗</a:t>
            </a:r>
            <a:endParaRPr lang="en-GB" sz="2400" dirty="0" smtClean="0">
              <a:solidFill>
                <a:srgbClr val="000080"/>
              </a:solidFill>
              <a:latin typeface="Arial "/>
              <a:ea typeface="SimHei" pitchFamily="49" charset="-122"/>
            </a:endParaRPr>
          </a:p>
          <a:p>
            <a:pPr marL="762000" lvl="1" indent="-279400" eaLnBrk="0" hangingPunct="0">
              <a:spcBef>
                <a:spcPct val="20000"/>
              </a:spcBef>
              <a:buClr>
                <a:srgbClr val="800000"/>
              </a:buClr>
              <a:buFont typeface="Wingdings" pitchFamily="-106" charset="2"/>
              <a:buChar char="§"/>
            </a:pPr>
            <a:r>
              <a:rPr lang="zh-CN" altLang="en-US" sz="2400" dirty="0" smtClean="0">
                <a:solidFill>
                  <a:srgbClr val="000080"/>
                </a:solidFill>
                <a:latin typeface="Arial "/>
                <a:ea typeface="SimHei" pitchFamily="49" charset="-122"/>
              </a:rPr>
              <a:t>他汀类治疗，除非有禁忌症或不能耐受</a:t>
            </a:r>
            <a:endParaRPr lang="en-GB" sz="2400" dirty="0" smtClean="0">
              <a:solidFill>
                <a:srgbClr val="000080"/>
              </a:solidFill>
              <a:latin typeface="Arial "/>
              <a:ea typeface="SimHei" pitchFamily="49" charset="-122"/>
            </a:endParaRPr>
          </a:p>
          <a:p>
            <a:pPr marL="762000" lvl="1" indent="-279400" eaLnBrk="0" hangingPunct="0">
              <a:spcBef>
                <a:spcPct val="20000"/>
              </a:spcBef>
              <a:buClr>
                <a:srgbClr val="800000"/>
              </a:buClr>
              <a:buFont typeface="Wingdings" pitchFamily="-106" charset="2"/>
              <a:buChar char="§"/>
            </a:pPr>
            <a:r>
              <a:rPr lang="en-GB" sz="2400" dirty="0" smtClean="0">
                <a:solidFill>
                  <a:srgbClr val="000080"/>
                </a:solidFill>
                <a:latin typeface="Arial "/>
                <a:ea typeface="SimHei" pitchFamily="49" charset="-122"/>
              </a:rPr>
              <a:t>ACE</a:t>
            </a:r>
            <a:r>
              <a:rPr lang="zh-CN" altLang="en-US" sz="2400" dirty="0" smtClean="0">
                <a:solidFill>
                  <a:srgbClr val="000080"/>
                </a:solidFill>
                <a:latin typeface="Arial "/>
                <a:ea typeface="SimHei" pitchFamily="49" charset="-122"/>
              </a:rPr>
              <a:t>抑制剂</a:t>
            </a:r>
            <a:r>
              <a:rPr lang="en-GB" sz="2400" dirty="0" smtClean="0">
                <a:solidFill>
                  <a:srgbClr val="000080"/>
                </a:solidFill>
                <a:latin typeface="Arial "/>
                <a:ea typeface="SimHei" pitchFamily="49" charset="-122"/>
              </a:rPr>
              <a:t>, </a:t>
            </a:r>
            <a:r>
              <a:rPr lang="en-US" altLang="zh-CN" sz="2400" dirty="0" smtClean="0">
                <a:solidFill>
                  <a:srgbClr val="000080"/>
                </a:solidFill>
                <a:latin typeface="Arial "/>
                <a:ea typeface="SimHei" pitchFamily="49" charset="-122"/>
              </a:rPr>
              <a:t>β</a:t>
            </a:r>
            <a:r>
              <a:rPr lang="zh-CN" altLang="en-US" sz="2400" dirty="0" smtClean="0">
                <a:solidFill>
                  <a:srgbClr val="000080"/>
                </a:solidFill>
                <a:latin typeface="Arial "/>
                <a:ea typeface="SimHei" pitchFamily="49" charset="-122"/>
              </a:rPr>
              <a:t>受体阻滞剂 和</a:t>
            </a:r>
            <a:r>
              <a:rPr lang="en-US" altLang="zh-CN" sz="2400" dirty="0" smtClean="0">
                <a:solidFill>
                  <a:srgbClr val="000080"/>
                </a:solidFill>
                <a:latin typeface="Arial "/>
                <a:ea typeface="SimHei" pitchFamily="49" charset="-122"/>
              </a:rPr>
              <a:t>/</a:t>
            </a:r>
            <a:r>
              <a:rPr lang="zh-CN" altLang="en-US" sz="2400" dirty="0" smtClean="0">
                <a:solidFill>
                  <a:srgbClr val="000080"/>
                </a:solidFill>
                <a:latin typeface="Arial "/>
                <a:ea typeface="SimHei" pitchFamily="49" charset="-122"/>
              </a:rPr>
              <a:t>或抗高血压治疗，</a:t>
            </a:r>
            <a:r>
              <a:rPr lang="zh-CN" altLang="en-US" sz="2400" dirty="0">
                <a:solidFill>
                  <a:srgbClr val="000080"/>
                </a:solidFill>
                <a:latin typeface="Arial "/>
                <a:ea typeface="SimHei" pitchFamily="49" charset="-122"/>
              </a:rPr>
              <a:t>如果</a:t>
            </a:r>
            <a:r>
              <a:rPr lang="zh-CN" altLang="en-US" sz="2400" dirty="0" smtClean="0">
                <a:solidFill>
                  <a:srgbClr val="000080"/>
                </a:solidFill>
                <a:latin typeface="Arial "/>
                <a:ea typeface="SimHei" pitchFamily="49" charset="-122"/>
              </a:rPr>
              <a:t>研究者认为符合适应症的治疗</a:t>
            </a:r>
            <a:endParaRPr lang="en-GB" sz="2400" dirty="0">
              <a:solidFill>
                <a:srgbClr val="000080"/>
              </a:solidFill>
            </a:endParaRPr>
          </a:p>
        </p:txBody>
      </p:sp>
      <p:pic>
        <p:nvPicPr>
          <p:cNvPr id="33796" name="Picture 5"/>
          <p:cNvPicPr>
            <a:picLocks noChangeAspect="1" noChangeArrowheads="1"/>
          </p:cNvPicPr>
          <p:nvPr/>
        </p:nvPicPr>
        <p:blipFill>
          <a:blip r:embed="rId3"/>
          <a:srcRect/>
          <a:stretch>
            <a:fillRect/>
          </a:stretch>
        </p:blipFill>
        <p:spPr bwMode="auto">
          <a:xfrm>
            <a:off x="8102600" y="6286500"/>
            <a:ext cx="914400" cy="469900"/>
          </a:xfrm>
          <a:prstGeom prst="rect">
            <a:avLst/>
          </a:prstGeom>
          <a:noFill/>
          <a:ln w="9525">
            <a:noFill/>
            <a:miter lim="800000"/>
            <a:headEnd/>
            <a:tailEnd/>
          </a:ln>
        </p:spPr>
      </p:pic>
      <p:sp>
        <p:nvSpPr>
          <p:cNvPr id="33797" name="Line 7"/>
          <p:cNvSpPr>
            <a:spLocks noChangeShapeType="1"/>
          </p:cNvSpPr>
          <p:nvPr/>
        </p:nvSpPr>
        <p:spPr bwMode="auto">
          <a:xfrm flipV="1">
            <a:off x="925513" y="639763"/>
            <a:ext cx="7372350" cy="38100"/>
          </a:xfrm>
          <a:prstGeom prst="line">
            <a:avLst/>
          </a:prstGeom>
          <a:noFill/>
          <a:ln w="57150">
            <a:solidFill>
              <a:srgbClr val="800000"/>
            </a:solidFill>
            <a:round/>
            <a:headEnd/>
            <a:tailEnd/>
          </a:ln>
        </p:spPr>
        <p:txBody>
          <a:bodyPr wrap="none" anchor="ctr"/>
          <a:lstStyle/>
          <a:p>
            <a:endParaRPr lang="el-G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11188" y="98425"/>
            <a:ext cx="7947025" cy="495007"/>
          </a:xfrm>
          <a:noFill/>
        </p:spPr>
        <p:txBody>
          <a:bodyPr lIns="80962" tIns="31750" rIns="80962" bIns="31750" anchor="t"/>
          <a:lstStyle/>
          <a:p>
            <a:pPr eaLnBrk="1" hangingPunct="1"/>
            <a:r>
              <a:rPr lang="en-GB" sz="2800" dirty="0" smtClean="0">
                <a:latin typeface="Arial "/>
                <a:ea typeface="SimHei" pitchFamily="49" charset="-122"/>
              </a:rPr>
              <a:t>ACE</a:t>
            </a:r>
            <a:r>
              <a:rPr lang="zh-CN" altLang="en-US" sz="2800" dirty="0" smtClean="0">
                <a:latin typeface="Arial "/>
                <a:ea typeface="SimHei" pitchFamily="49" charset="-122"/>
              </a:rPr>
              <a:t>试验主要终点</a:t>
            </a:r>
            <a:endParaRPr lang="en-GB" dirty="0" smtClean="0">
              <a:latin typeface="Arial "/>
              <a:ea typeface="SimHei" pitchFamily="49" charset="-122"/>
            </a:endParaRPr>
          </a:p>
        </p:txBody>
      </p:sp>
      <p:sp>
        <p:nvSpPr>
          <p:cNvPr id="35843" name="Text Box 3"/>
          <p:cNvSpPr txBox="1">
            <a:spLocks noChangeArrowheads="1"/>
          </p:cNvSpPr>
          <p:nvPr/>
        </p:nvSpPr>
        <p:spPr bwMode="auto">
          <a:xfrm>
            <a:off x="773113" y="776288"/>
            <a:ext cx="7620000" cy="3046988"/>
          </a:xfrm>
          <a:prstGeom prst="rect">
            <a:avLst/>
          </a:prstGeom>
          <a:noFill/>
          <a:ln w="25400">
            <a:noFill/>
            <a:miter lim="800000"/>
            <a:headEnd/>
            <a:tailEnd/>
          </a:ln>
        </p:spPr>
        <p:txBody>
          <a:bodyPr>
            <a:spAutoFit/>
          </a:bodyPr>
          <a:lstStyle/>
          <a:p>
            <a:pPr marL="190500" indent="-190500" eaLnBrk="0" hangingPunct="0">
              <a:spcBef>
                <a:spcPct val="20000"/>
              </a:spcBef>
              <a:buClr>
                <a:srgbClr val="800000"/>
              </a:buClr>
              <a:buFontTx/>
              <a:buChar char="•"/>
            </a:pPr>
            <a:r>
              <a:rPr lang="zh-CN" altLang="en-US" sz="2400" dirty="0" smtClean="0">
                <a:solidFill>
                  <a:srgbClr val="000080"/>
                </a:solidFill>
                <a:latin typeface="Arial "/>
                <a:ea typeface="SimHei" pitchFamily="49" charset="-122"/>
              </a:rPr>
              <a:t>复合</a:t>
            </a:r>
            <a:r>
              <a:rPr lang="en-US" altLang="zh-CN" sz="2400" dirty="0" smtClean="0">
                <a:solidFill>
                  <a:srgbClr val="000080"/>
                </a:solidFill>
                <a:latin typeface="Arial "/>
                <a:ea typeface="SimHei" pitchFamily="49" charset="-122"/>
              </a:rPr>
              <a:t>5</a:t>
            </a:r>
            <a:r>
              <a:rPr lang="zh-CN" altLang="en-US" sz="2400" dirty="0" smtClean="0">
                <a:solidFill>
                  <a:srgbClr val="000080"/>
                </a:solidFill>
                <a:latin typeface="Arial "/>
                <a:ea typeface="SimHei" pitchFamily="49" charset="-122"/>
              </a:rPr>
              <a:t>项</a:t>
            </a:r>
            <a:r>
              <a:rPr lang="en-GB" sz="2400" dirty="0" smtClean="0">
                <a:solidFill>
                  <a:srgbClr val="000080"/>
                </a:solidFill>
                <a:latin typeface="Arial "/>
                <a:ea typeface="SimHei" pitchFamily="49" charset="-122"/>
              </a:rPr>
              <a:t>MACE</a:t>
            </a:r>
            <a:r>
              <a:rPr lang="zh-CN" altLang="en-US" sz="2400" dirty="0" smtClean="0">
                <a:solidFill>
                  <a:srgbClr val="000080"/>
                </a:solidFill>
                <a:latin typeface="Arial "/>
                <a:ea typeface="SimHei" pitchFamily="49" charset="-122"/>
              </a:rPr>
              <a:t>主要心血管终点，定义为随机治疗后首次发生下列任一事件的时间：</a:t>
            </a:r>
            <a:endParaRPr lang="en-GB" sz="2400" dirty="0">
              <a:solidFill>
                <a:srgbClr val="000080"/>
              </a:solidFill>
              <a:latin typeface="Arial "/>
              <a:ea typeface="SimHei" pitchFamily="49" charset="-122"/>
            </a:endParaRPr>
          </a:p>
          <a:p>
            <a:pPr marL="660400" lvl="1" indent="-279400" eaLnBrk="0" hangingPunct="0">
              <a:spcBef>
                <a:spcPct val="20000"/>
              </a:spcBef>
              <a:buClr>
                <a:srgbClr val="800000"/>
              </a:buClr>
              <a:buFont typeface="Wingdings" pitchFamily="-106" charset="2"/>
              <a:buChar char="§"/>
            </a:pPr>
            <a:r>
              <a:rPr lang="zh-CN" altLang="en-US" sz="2400" dirty="0" smtClean="0">
                <a:solidFill>
                  <a:srgbClr val="000080"/>
                </a:solidFill>
                <a:latin typeface="Arial "/>
                <a:ea typeface="SimHei" pitchFamily="49" charset="-122"/>
              </a:rPr>
              <a:t>心血管性死亡</a:t>
            </a:r>
            <a:endParaRPr lang="en-GB" sz="2400" dirty="0">
              <a:solidFill>
                <a:srgbClr val="000080"/>
              </a:solidFill>
              <a:latin typeface="Arial "/>
              <a:ea typeface="SimHei" pitchFamily="49" charset="-122"/>
            </a:endParaRPr>
          </a:p>
          <a:p>
            <a:pPr marL="660400" lvl="1" indent="-279400" eaLnBrk="0" hangingPunct="0">
              <a:spcBef>
                <a:spcPct val="20000"/>
              </a:spcBef>
              <a:buClr>
                <a:srgbClr val="800000"/>
              </a:buClr>
              <a:buFont typeface="Wingdings" pitchFamily="-106" charset="2"/>
              <a:buChar char="§"/>
            </a:pPr>
            <a:r>
              <a:rPr lang="zh-CN" altLang="en-US" sz="2400" dirty="0" smtClean="0">
                <a:solidFill>
                  <a:srgbClr val="000080"/>
                </a:solidFill>
                <a:latin typeface="Arial "/>
                <a:ea typeface="SimHei" pitchFamily="49" charset="-122"/>
              </a:rPr>
              <a:t>非致命性心肌梗死</a:t>
            </a:r>
            <a:endParaRPr lang="en-GB" sz="2400" dirty="0">
              <a:solidFill>
                <a:srgbClr val="000080"/>
              </a:solidFill>
              <a:latin typeface="Arial "/>
              <a:ea typeface="SimHei" pitchFamily="49" charset="-122"/>
            </a:endParaRPr>
          </a:p>
          <a:p>
            <a:pPr marL="660400" lvl="1" indent="-279400" eaLnBrk="0" hangingPunct="0">
              <a:spcBef>
                <a:spcPct val="20000"/>
              </a:spcBef>
              <a:buClr>
                <a:srgbClr val="800000"/>
              </a:buClr>
              <a:buFont typeface="Wingdings" pitchFamily="-106" charset="2"/>
              <a:buChar char="§"/>
            </a:pPr>
            <a:r>
              <a:rPr lang="zh-CN" altLang="en-US" sz="2400" dirty="0" smtClean="0">
                <a:solidFill>
                  <a:srgbClr val="000080"/>
                </a:solidFill>
                <a:latin typeface="Arial "/>
                <a:ea typeface="SimHei" pitchFamily="49" charset="-122"/>
              </a:rPr>
              <a:t>非致命性卒中</a:t>
            </a:r>
            <a:endParaRPr lang="en-GB" sz="2400" dirty="0" smtClean="0">
              <a:solidFill>
                <a:srgbClr val="000080"/>
              </a:solidFill>
              <a:latin typeface="Arial "/>
              <a:ea typeface="SimHei" pitchFamily="49" charset="-122"/>
            </a:endParaRPr>
          </a:p>
          <a:p>
            <a:pPr marL="660400" lvl="1" indent="-279400" eaLnBrk="0" hangingPunct="0">
              <a:spcBef>
                <a:spcPct val="20000"/>
              </a:spcBef>
              <a:buClr>
                <a:srgbClr val="800000"/>
              </a:buClr>
              <a:buFont typeface="Wingdings" pitchFamily="-106" charset="2"/>
              <a:buChar char="§"/>
            </a:pPr>
            <a:r>
              <a:rPr lang="zh-CN" altLang="en-US" sz="2400" dirty="0" smtClean="0">
                <a:solidFill>
                  <a:srgbClr val="000080"/>
                </a:solidFill>
                <a:latin typeface="Arial "/>
                <a:ea typeface="SimHei" pitchFamily="49" charset="-122"/>
              </a:rPr>
              <a:t>不稳定型心绞痛导致的住院</a:t>
            </a:r>
            <a:endParaRPr lang="en-GB" sz="2400" dirty="0" smtClean="0">
              <a:solidFill>
                <a:srgbClr val="000080"/>
              </a:solidFill>
              <a:latin typeface="Arial "/>
              <a:ea typeface="SimHei" pitchFamily="49" charset="-122"/>
            </a:endParaRPr>
          </a:p>
          <a:p>
            <a:pPr marL="660400" lvl="1" indent="-279400" eaLnBrk="0" hangingPunct="0">
              <a:spcBef>
                <a:spcPct val="20000"/>
              </a:spcBef>
              <a:buClr>
                <a:srgbClr val="800000"/>
              </a:buClr>
              <a:buFont typeface="Wingdings" pitchFamily="-106" charset="2"/>
              <a:buChar char="§"/>
            </a:pPr>
            <a:r>
              <a:rPr lang="zh-CN" altLang="en-US" sz="2400" dirty="0" smtClean="0">
                <a:solidFill>
                  <a:srgbClr val="000080"/>
                </a:solidFill>
                <a:latin typeface="Arial "/>
                <a:ea typeface="SimHei" pitchFamily="49" charset="-122"/>
              </a:rPr>
              <a:t>心力衰竭导致的住院</a:t>
            </a:r>
            <a:endParaRPr lang="en-GB" sz="2400" dirty="0">
              <a:solidFill>
                <a:srgbClr val="000080"/>
              </a:solidFill>
              <a:latin typeface="Arial "/>
              <a:ea typeface="SimHei" pitchFamily="49" charset="-122"/>
            </a:endParaRPr>
          </a:p>
        </p:txBody>
      </p:sp>
      <p:pic>
        <p:nvPicPr>
          <p:cNvPr id="35844" name="Picture 4"/>
          <p:cNvPicPr>
            <a:picLocks noChangeAspect="1" noChangeArrowheads="1"/>
          </p:cNvPicPr>
          <p:nvPr/>
        </p:nvPicPr>
        <p:blipFill>
          <a:blip r:embed="rId3"/>
          <a:srcRect/>
          <a:stretch>
            <a:fillRect/>
          </a:stretch>
        </p:blipFill>
        <p:spPr bwMode="auto">
          <a:xfrm>
            <a:off x="8102600" y="6273800"/>
            <a:ext cx="914400" cy="469900"/>
          </a:xfrm>
          <a:prstGeom prst="rect">
            <a:avLst/>
          </a:prstGeom>
          <a:noFill/>
          <a:ln w="9525">
            <a:noFill/>
            <a:miter lim="800000"/>
            <a:headEnd/>
            <a:tailEnd/>
          </a:ln>
        </p:spPr>
      </p:pic>
      <p:sp>
        <p:nvSpPr>
          <p:cNvPr id="35845" name="Line 5"/>
          <p:cNvSpPr>
            <a:spLocks noChangeShapeType="1"/>
          </p:cNvSpPr>
          <p:nvPr/>
        </p:nvSpPr>
        <p:spPr bwMode="auto">
          <a:xfrm flipV="1">
            <a:off x="925513" y="639763"/>
            <a:ext cx="7372350" cy="38100"/>
          </a:xfrm>
          <a:prstGeom prst="line">
            <a:avLst/>
          </a:prstGeom>
          <a:noFill/>
          <a:ln w="57150">
            <a:solidFill>
              <a:srgbClr val="800000"/>
            </a:solidFill>
            <a:round/>
            <a:headEnd/>
            <a:tailEnd/>
          </a:ln>
        </p:spPr>
        <p:txBody>
          <a:bodyPr wrap="none" anchor="ctr"/>
          <a:lstStyle/>
          <a:p>
            <a:endParaRPr lang="el-G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474663" y="763588"/>
            <a:ext cx="8229600" cy="2234458"/>
          </a:xfrm>
          <a:prstGeom prst="rect">
            <a:avLst/>
          </a:prstGeom>
          <a:noFill/>
          <a:ln w="9525">
            <a:noFill/>
            <a:miter lim="800000"/>
            <a:headEnd/>
            <a:tailEnd/>
          </a:ln>
        </p:spPr>
        <p:txBody>
          <a:bodyPr>
            <a:spAutoFit/>
          </a:bodyPr>
          <a:lstStyle/>
          <a:p>
            <a:pPr marL="342900" indent="-342900">
              <a:spcBef>
                <a:spcPct val="20000"/>
              </a:spcBef>
              <a:spcAft>
                <a:spcPct val="40000"/>
              </a:spcAft>
              <a:buClr>
                <a:srgbClr val="800000"/>
              </a:buClr>
              <a:buFont typeface="Times" pitchFamily="-106" charset="0"/>
              <a:buChar char="•"/>
            </a:pPr>
            <a:r>
              <a:rPr lang="zh-CN" altLang="en-US" sz="2400" dirty="0" smtClean="0">
                <a:solidFill>
                  <a:srgbClr val="000080"/>
                </a:solidFill>
                <a:latin typeface="Arial "/>
                <a:ea typeface="SimHei" pitchFamily="49" charset="-122"/>
              </a:rPr>
              <a:t>新发</a:t>
            </a:r>
            <a:r>
              <a:rPr lang="en-US" altLang="zh-CN" sz="2400" dirty="0" smtClean="0">
                <a:solidFill>
                  <a:srgbClr val="000080"/>
                </a:solidFill>
                <a:latin typeface="Arial "/>
                <a:ea typeface="SimHei" pitchFamily="49" charset="-122"/>
              </a:rPr>
              <a:t>2</a:t>
            </a:r>
            <a:r>
              <a:rPr lang="zh-CN" altLang="en-US" sz="2400" dirty="0" smtClean="0">
                <a:solidFill>
                  <a:srgbClr val="000080"/>
                </a:solidFill>
                <a:latin typeface="Arial "/>
                <a:ea typeface="SimHei" pitchFamily="49" charset="-122"/>
              </a:rPr>
              <a:t>型糖尿病，经连续两次血浆葡萄糖值证实：</a:t>
            </a:r>
            <a:endParaRPr lang="en-US" sz="2400" dirty="0">
              <a:solidFill>
                <a:srgbClr val="000080"/>
              </a:solidFill>
              <a:latin typeface="Arial "/>
              <a:ea typeface="SimHei" pitchFamily="49" charset="-122"/>
            </a:endParaRPr>
          </a:p>
          <a:p>
            <a:pPr marL="742950" lvl="1" indent="-285750">
              <a:spcBef>
                <a:spcPct val="20000"/>
              </a:spcBef>
              <a:spcAft>
                <a:spcPct val="40000"/>
              </a:spcAft>
              <a:buClr>
                <a:srgbClr val="800000"/>
              </a:buClr>
              <a:buFont typeface="Wingdings" pitchFamily="-106" charset="2"/>
              <a:buChar char="§"/>
            </a:pPr>
            <a:r>
              <a:rPr lang="en-US" sz="2400" dirty="0">
                <a:solidFill>
                  <a:srgbClr val="000080"/>
                </a:solidFill>
                <a:latin typeface="Arial "/>
                <a:ea typeface="SimHei" pitchFamily="49" charset="-122"/>
              </a:rPr>
              <a:t>FPG ≥7.0 mmol/l (126 mg/dl) </a:t>
            </a:r>
            <a:r>
              <a:rPr lang="zh-CN" altLang="en-US" sz="2400" dirty="0" smtClean="0">
                <a:solidFill>
                  <a:srgbClr val="000080"/>
                </a:solidFill>
                <a:latin typeface="Arial "/>
                <a:ea typeface="SimHei" pitchFamily="49" charset="-122"/>
              </a:rPr>
              <a:t>和</a:t>
            </a:r>
            <a:r>
              <a:rPr lang="en-US" sz="2400" dirty="0" smtClean="0">
                <a:solidFill>
                  <a:srgbClr val="000080"/>
                </a:solidFill>
                <a:latin typeface="Arial "/>
                <a:ea typeface="SimHei" pitchFamily="49" charset="-122"/>
              </a:rPr>
              <a:t>/</a:t>
            </a:r>
            <a:r>
              <a:rPr lang="zh-CN" altLang="en-US" sz="2400" dirty="0" smtClean="0">
                <a:solidFill>
                  <a:srgbClr val="000080"/>
                </a:solidFill>
                <a:latin typeface="Arial "/>
                <a:ea typeface="SimHei" pitchFamily="49" charset="-122"/>
              </a:rPr>
              <a:t>或</a:t>
            </a:r>
            <a:endParaRPr lang="en-US" sz="2400" dirty="0">
              <a:solidFill>
                <a:srgbClr val="000080"/>
              </a:solidFill>
              <a:latin typeface="Arial "/>
              <a:ea typeface="SimHei" pitchFamily="49" charset="-122"/>
            </a:endParaRPr>
          </a:p>
          <a:p>
            <a:pPr marL="742950" lvl="1" indent="-285750">
              <a:spcBef>
                <a:spcPct val="20000"/>
              </a:spcBef>
              <a:spcAft>
                <a:spcPct val="40000"/>
              </a:spcAft>
              <a:buClr>
                <a:srgbClr val="800000"/>
              </a:buClr>
              <a:buFont typeface="Wingdings" pitchFamily="-106" charset="2"/>
              <a:buChar char="§"/>
            </a:pPr>
            <a:r>
              <a:rPr lang="en-US" sz="2400" dirty="0">
                <a:solidFill>
                  <a:srgbClr val="000080"/>
                </a:solidFill>
                <a:latin typeface="Arial "/>
                <a:ea typeface="SimHei" pitchFamily="49" charset="-122"/>
              </a:rPr>
              <a:t>2HPG ≥11.1 mmol/l (200 mg/dl)</a:t>
            </a:r>
          </a:p>
          <a:p>
            <a:pPr marL="342900" indent="-342900">
              <a:spcBef>
                <a:spcPct val="20000"/>
              </a:spcBef>
              <a:spcAft>
                <a:spcPct val="40000"/>
              </a:spcAft>
              <a:buClr>
                <a:srgbClr val="800000"/>
              </a:buClr>
              <a:buFont typeface="Times" pitchFamily="-106" charset="0"/>
              <a:buChar char="•"/>
            </a:pPr>
            <a:endParaRPr lang="en-US" sz="2400" dirty="0">
              <a:solidFill>
                <a:srgbClr val="000080"/>
              </a:solidFill>
            </a:endParaRPr>
          </a:p>
        </p:txBody>
      </p:sp>
      <p:sp>
        <p:nvSpPr>
          <p:cNvPr id="37891" name="Rectangle 3"/>
          <p:cNvSpPr>
            <a:spLocks noGrp="1" noChangeArrowheads="1"/>
          </p:cNvSpPr>
          <p:nvPr>
            <p:ph type="title"/>
          </p:nvPr>
        </p:nvSpPr>
        <p:spPr>
          <a:xfrm>
            <a:off x="757238" y="117009"/>
            <a:ext cx="7661275" cy="523220"/>
          </a:xfrm>
          <a:noFill/>
        </p:spPr>
        <p:txBody>
          <a:bodyPr/>
          <a:lstStyle/>
          <a:p>
            <a:pPr eaLnBrk="1" hangingPunct="1"/>
            <a:r>
              <a:rPr lang="en-GB" sz="2800" dirty="0" smtClean="0">
                <a:latin typeface="Arial "/>
                <a:ea typeface="SimHei" pitchFamily="49" charset="-122"/>
              </a:rPr>
              <a:t>ACE</a:t>
            </a:r>
            <a:r>
              <a:rPr lang="zh-CN" altLang="en-US" sz="2800" dirty="0" smtClean="0">
                <a:latin typeface="Arial "/>
                <a:ea typeface="SimHei" pitchFamily="49" charset="-122"/>
              </a:rPr>
              <a:t>试验次要终点</a:t>
            </a:r>
            <a:r>
              <a:rPr lang="en-GB" sz="2800" dirty="0" smtClean="0">
                <a:latin typeface="Arial "/>
                <a:ea typeface="SimHei" pitchFamily="49" charset="-122"/>
              </a:rPr>
              <a:t> (1)</a:t>
            </a:r>
            <a:endParaRPr lang="en-GB" dirty="0" smtClean="0">
              <a:latin typeface="Arial "/>
              <a:ea typeface="SimHei" pitchFamily="49" charset="-122"/>
            </a:endParaRPr>
          </a:p>
        </p:txBody>
      </p:sp>
      <p:pic>
        <p:nvPicPr>
          <p:cNvPr id="37892" name="Picture 4"/>
          <p:cNvPicPr>
            <a:picLocks noChangeAspect="1" noChangeArrowheads="1"/>
          </p:cNvPicPr>
          <p:nvPr/>
        </p:nvPicPr>
        <p:blipFill>
          <a:blip r:embed="rId3"/>
          <a:srcRect/>
          <a:stretch>
            <a:fillRect/>
          </a:stretch>
        </p:blipFill>
        <p:spPr bwMode="auto">
          <a:xfrm>
            <a:off x="8102600" y="6273800"/>
            <a:ext cx="914400" cy="469900"/>
          </a:xfrm>
          <a:prstGeom prst="rect">
            <a:avLst/>
          </a:prstGeom>
          <a:noFill/>
          <a:ln w="9525">
            <a:noFill/>
            <a:miter lim="800000"/>
            <a:headEnd/>
            <a:tailEnd/>
          </a:ln>
        </p:spPr>
      </p:pic>
      <p:sp>
        <p:nvSpPr>
          <p:cNvPr id="37893" name="Line 5"/>
          <p:cNvSpPr>
            <a:spLocks noChangeShapeType="1"/>
          </p:cNvSpPr>
          <p:nvPr/>
        </p:nvSpPr>
        <p:spPr bwMode="auto">
          <a:xfrm flipV="1">
            <a:off x="925513" y="639763"/>
            <a:ext cx="7372350" cy="38100"/>
          </a:xfrm>
          <a:prstGeom prst="line">
            <a:avLst/>
          </a:prstGeom>
          <a:noFill/>
          <a:ln w="57150">
            <a:solidFill>
              <a:srgbClr val="800000"/>
            </a:solidFill>
            <a:round/>
            <a:headEnd/>
            <a:tailEnd/>
          </a:ln>
        </p:spPr>
        <p:txBody>
          <a:bodyPr wrap="none" anchor="ctr"/>
          <a:lstStyle/>
          <a:p>
            <a:endParaRPr lang="el-G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414338" y="814388"/>
            <a:ext cx="8602662" cy="3120854"/>
          </a:xfrm>
          <a:prstGeom prst="rect">
            <a:avLst/>
          </a:prstGeom>
          <a:noFill/>
          <a:ln w="9525">
            <a:noFill/>
            <a:miter lim="800000"/>
            <a:headEnd/>
            <a:tailEnd/>
          </a:ln>
        </p:spPr>
        <p:txBody>
          <a:bodyPr>
            <a:spAutoFit/>
          </a:bodyPr>
          <a:lstStyle/>
          <a:p>
            <a:pPr marL="342900" indent="-342900">
              <a:spcBef>
                <a:spcPct val="20000"/>
              </a:spcBef>
              <a:buClr>
                <a:srgbClr val="800000"/>
              </a:buClr>
              <a:buFont typeface="Times" pitchFamily="-106" charset="0"/>
              <a:buChar char="•"/>
            </a:pPr>
            <a:r>
              <a:rPr lang="zh-CN" altLang="en-US" sz="2400" dirty="0" smtClean="0">
                <a:solidFill>
                  <a:srgbClr val="000080"/>
                </a:solidFill>
                <a:latin typeface="Arial "/>
                <a:ea typeface="SimHei" pitchFamily="49" charset="-122"/>
              </a:rPr>
              <a:t>全因死亡率</a:t>
            </a:r>
            <a:endParaRPr lang="en-US" sz="2400" dirty="0">
              <a:solidFill>
                <a:srgbClr val="000080"/>
              </a:solidFill>
              <a:latin typeface="Arial "/>
              <a:ea typeface="SimHei" pitchFamily="49" charset="-122"/>
            </a:endParaRPr>
          </a:p>
          <a:p>
            <a:pPr marL="342900" indent="-342900">
              <a:spcBef>
                <a:spcPct val="20000"/>
              </a:spcBef>
              <a:buClr>
                <a:srgbClr val="800000"/>
              </a:buClr>
              <a:buFont typeface="Times" pitchFamily="-106" charset="0"/>
              <a:buChar char="•"/>
            </a:pPr>
            <a:r>
              <a:rPr lang="en-US" sz="2400" dirty="0" smtClean="0">
                <a:solidFill>
                  <a:srgbClr val="000080"/>
                </a:solidFill>
                <a:latin typeface="Arial "/>
                <a:ea typeface="SimHei" pitchFamily="49" charset="-122"/>
              </a:rPr>
              <a:t>3</a:t>
            </a:r>
            <a:r>
              <a:rPr lang="zh-CN" altLang="en-US" sz="2400" dirty="0" smtClean="0">
                <a:solidFill>
                  <a:srgbClr val="000080"/>
                </a:solidFill>
                <a:latin typeface="Arial "/>
                <a:ea typeface="SimHei" pitchFamily="49" charset="-122"/>
              </a:rPr>
              <a:t>项</a:t>
            </a:r>
            <a:r>
              <a:rPr lang="en-US" sz="2400" dirty="0" smtClean="0">
                <a:solidFill>
                  <a:srgbClr val="000080"/>
                </a:solidFill>
                <a:latin typeface="Arial "/>
                <a:ea typeface="SimHei" pitchFamily="49" charset="-122"/>
              </a:rPr>
              <a:t>MACE</a:t>
            </a:r>
            <a:r>
              <a:rPr lang="zh-CN" altLang="en-US" sz="2400" dirty="0" smtClean="0">
                <a:solidFill>
                  <a:srgbClr val="000080"/>
                </a:solidFill>
                <a:latin typeface="Arial "/>
                <a:ea typeface="SimHei" pitchFamily="49" charset="-122"/>
              </a:rPr>
              <a:t>心血管</a:t>
            </a:r>
            <a:r>
              <a:rPr lang="zh-CN" altLang="en-US" sz="2400" dirty="0">
                <a:solidFill>
                  <a:srgbClr val="000080"/>
                </a:solidFill>
                <a:latin typeface="Arial "/>
                <a:ea typeface="SimHei" pitchFamily="49" charset="-122"/>
              </a:rPr>
              <a:t>复合</a:t>
            </a:r>
            <a:r>
              <a:rPr lang="zh-CN" altLang="en-US" sz="2400" dirty="0" smtClean="0">
                <a:solidFill>
                  <a:srgbClr val="000080"/>
                </a:solidFill>
                <a:latin typeface="Arial "/>
                <a:ea typeface="SimHei" pitchFamily="49" charset="-122"/>
              </a:rPr>
              <a:t>终点</a:t>
            </a:r>
            <a:r>
              <a:rPr lang="en-US" sz="2400" dirty="0" smtClean="0">
                <a:solidFill>
                  <a:srgbClr val="000080"/>
                </a:solidFill>
                <a:latin typeface="Arial "/>
                <a:ea typeface="SimHei" pitchFamily="49" charset="-122"/>
              </a:rPr>
              <a:t>:</a:t>
            </a:r>
            <a:endParaRPr lang="en-US" sz="2400" dirty="0">
              <a:solidFill>
                <a:srgbClr val="000080"/>
              </a:solidFill>
              <a:latin typeface="Arial "/>
              <a:ea typeface="SimHei" pitchFamily="49" charset="-122"/>
            </a:endParaRPr>
          </a:p>
          <a:p>
            <a:pPr marL="742950" lvl="1" indent="-285750">
              <a:spcBef>
                <a:spcPct val="20000"/>
              </a:spcBef>
              <a:buClr>
                <a:srgbClr val="800000"/>
              </a:buClr>
              <a:buFont typeface="Wingdings" pitchFamily="-106" charset="2"/>
              <a:buChar char="§"/>
            </a:pPr>
            <a:r>
              <a:rPr lang="zh-CN" altLang="en-US" sz="2400" dirty="0" smtClean="0">
                <a:solidFill>
                  <a:srgbClr val="000080"/>
                </a:solidFill>
                <a:latin typeface="Arial "/>
                <a:ea typeface="SimHei" pitchFamily="49" charset="-122"/>
              </a:rPr>
              <a:t>心血管性死亡</a:t>
            </a:r>
            <a:endParaRPr lang="en-US" sz="2400" dirty="0">
              <a:solidFill>
                <a:srgbClr val="000080"/>
              </a:solidFill>
              <a:latin typeface="Arial "/>
              <a:ea typeface="SimHei" pitchFamily="49" charset="-122"/>
            </a:endParaRPr>
          </a:p>
          <a:p>
            <a:pPr marL="742950" lvl="1" indent="-285750">
              <a:spcBef>
                <a:spcPct val="20000"/>
              </a:spcBef>
              <a:buClr>
                <a:srgbClr val="800000"/>
              </a:buClr>
              <a:buFont typeface="Wingdings" pitchFamily="-106" charset="2"/>
              <a:buChar char="§"/>
            </a:pPr>
            <a:r>
              <a:rPr lang="zh-CN" altLang="en-US" sz="2400" dirty="0" smtClean="0">
                <a:solidFill>
                  <a:srgbClr val="000080"/>
                </a:solidFill>
                <a:latin typeface="Arial "/>
                <a:ea typeface="SimHei" pitchFamily="49" charset="-122"/>
              </a:rPr>
              <a:t>非致命性心肌梗死</a:t>
            </a:r>
            <a:endParaRPr lang="en-US" sz="2400" dirty="0">
              <a:solidFill>
                <a:srgbClr val="000080"/>
              </a:solidFill>
              <a:latin typeface="Arial "/>
              <a:ea typeface="SimHei" pitchFamily="49" charset="-122"/>
            </a:endParaRPr>
          </a:p>
          <a:p>
            <a:pPr marL="742950" lvl="1" indent="-285750">
              <a:spcBef>
                <a:spcPct val="20000"/>
              </a:spcBef>
              <a:buClr>
                <a:srgbClr val="800000"/>
              </a:buClr>
              <a:buFont typeface="Wingdings" pitchFamily="-106" charset="2"/>
              <a:buChar char="§"/>
            </a:pPr>
            <a:r>
              <a:rPr lang="zh-CN" altLang="en-US" sz="2400" dirty="0">
                <a:solidFill>
                  <a:srgbClr val="000080"/>
                </a:solidFill>
                <a:latin typeface="Arial "/>
                <a:ea typeface="SimHei" pitchFamily="49" charset="-122"/>
              </a:rPr>
              <a:t>非致命</a:t>
            </a:r>
            <a:r>
              <a:rPr lang="zh-CN" altLang="en-US" sz="2400" dirty="0" smtClean="0">
                <a:solidFill>
                  <a:srgbClr val="000080"/>
                </a:solidFill>
                <a:latin typeface="Arial "/>
                <a:ea typeface="SimHei" pitchFamily="49" charset="-122"/>
              </a:rPr>
              <a:t>性卒中</a:t>
            </a:r>
            <a:endParaRPr lang="en-US" sz="2400" dirty="0" smtClean="0">
              <a:solidFill>
                <a:srgbClr val="000080"/>
              </a:solidFill>
              <a:latin typeface="Arial "/>
              <a:ea typeface="SimHei" pitchFamily="49" charset="-122"/>
            </a:endParaRPr>
          </a:p>
          <a:p>
            <a:pPr marL="742950" lvl="1" indent="-285750">
              <a:spcBef>
                <a:spcPct val="20000"/>
              </a:spcBef>
              <a:buClr>
                <a:srgbClr val="800000"/>
              </a:buClr>
              <a:buFont typeface="Wingdings" pitchFamily="-106" charset="2"/>
              <a:buChar char="§"/>
            </a:pPr>
            <a:endParaRPr lang="en-US" sz="2400" dirty="0">
              <a:solidFill>
                <a:srgbClr val="000080"/>
              </a:solidFill>
              <a:latin typeface="Arial "/>
              <a:ea typeface="SimHei" pitchFamily="49" charset="-122"/>
            </a:endParaRPr>
          </a:p>
          <a:p>
            <a:pPr lvl="1">
              <a:spcBef>
                <a:spcPct val="20000"/>
              </a:spcBef>
              <a:buClr>
                <a:srgbClr val="800000"/>
              </a:buClr>
            </a:pPr>
            <a:r>
              <a:rPr lang="zh-CN" altLang="en-US" sz="2400" dirty="0" smtClean="0">
                <a:solidFill>
                  <a:srgbClr val="000080"/>
                </a:solidFill>
                <a:latin typeface="Arial "/>
                <a:ea typeface="SimHei" pitchFamily="49" charset="-122"/>
              </a:rPr>
              <a:t>所有</a:t>
            </a:r>
            <a:r>
              <a:rPr lang="en-US" sz="2400" dirty="0" smtClean="0">
                <a:solidFill>
                  <a:srgbClr val="000080"/>
                </a:solidFill>
                <a:latin typeface="Arial "/>
                <a:ea typeface="SimHei" pitchFamily="49" charset="-122"/>
              </a:rPr>
              <a:t>MACE</a:t>
            </a:r>
            <a:r>
              <a:rPr lang="zh-CN" altLang="en-US" sz="2400" dirty="0" smtClean="0">
                <a:solidFill>
                  <a:srgbClr val="000080"/>
                </a:solidFill>
                <a:latin typeface="Arial "/>
                <a:ea typeface="SimHei" pitchFamily="49" charset="-122"/>
              </a:rPr>
              <a:t>终点也将被独立分析</a:t>
            </a:r>
            <a:endParaRPr lang="en-GB" sz="2400" dirty="0">
              <a:solidFill>
                <a:srgbClr val="000080"/>
              </a:solidFill>
              <a:latin typeface="Arial "/>
              <a:ea typeface="SimHei" pitchFamily="49" charset="-122"/>
            </a:endParaRPr>
          </a:p>
        </p:txBody>
      </p:sp>
      <p:sp>
        <p:nvSpPr>
          <p:cNvPr id="39939" name="Rectangle 3"/>
          <p:cNvSpPr>
            <a:spLocks noGrp="1" noChangeArrowheads="1"/>
          </p:cNvSpPr>
          <p:nvPr>
            <p:ph type="title"/>
          </p:nvPr>
        </p:nvSpPr>
        <p:spPr>
          <a:xfrm>
            <a:off x="757238" y="117009"/>
            <a:ext cx="7661275" cy="523220"/>
          </a:xfrm>
          <a:noFill/>
        </p:spPr>
        <p:txBody>
          <a:bodyPr/>
          <a:lstStyle/>
          <a:p>
            <a:pPr eaLnBrk="1" hangingPunct="1"/>
            <a:r>
              <a:rPr lang="en-GB" sz="2800" dirty="0" smtClean="0">
                <a:latin typeface="Arial "/>
                <a:ea typeface="SimHei" pitchFamily="49" charset="-122"/>
              </a:rPr>
              <a:t>ACE</a:t>
            </a:r>
            <a:r>
              <a:rPr lang="zh-CN" altLang="en-US" sz="2800" dirty="0" smtClean="0">
                <a:latin typeface="Arial "/>
                <a:ea typeface="SimHei" pitchFamily="49" charset="-122"/>
              </a:rPr>
              <a:t>试验次要终点</a:t>
            </a:r>
            <a:r>
              <a:rPr lang="en-GB" sz="2800" dirty="0" smtClean="0">
                <a:latin typeface="Arial "/>
                <a:ea typeface="SimHei" pitchFamily="49" charset="-122"/>
              </a:rPr>
              <a:t> (2)</a:t>
            </a:r>
          </a:p>
        </p:txBody>
      </p:sp>
      <p:pic>
        <p:nvPicPr>
          <p:cNvPr id="39940" name="Picture 4"/>
          <p:cNvPicPr>
            <a:picLocks noChangeAspect="1" noChangeArrowheads="1"/>
          </p:cNvPicPr>
          <p:nvPr/>
        </p:nvPicPr>
        <p:blipFill>
          <a:blip r:embed="rId3"/>
          <a:srcRect/>
          <a:stretch>
            <a:fillRect/>
          </a:stretch>
        </p:blipFill>
        <p:spPr bwMode="auto">
          <a:xfrm>
            <a:off x="8102600" y="6273800"/>
            <a:ext cx="914400" cy="469900"/>
          </a:xfrm>
          <a:prstGeom prst="rect">
            <a:avLst/>
          </a:prstGeom>
          <a:noFill/>
          <a:ln w="9525">
            <a:noFill/>
            <a:miter lim="800000"/>
            <a:headEnd/>
            <a:tailEnd/>
          </a:ln>
        </p:spPr>
      </p:pic>
      <p:sp>
        <p:nvSpPr>
          <p:cNvPr id="39941" name="Line 5"/>
          <p:cNvSpPr>
            <a:spLocks noChangeShapeType="1"/>
          </p:cNvSpPr>
          <p:nvPr/>
        </p:nvSpPr>
        <p:spPr bwMode="auto">
          <a:xfrm flipV="1">
            <a:off x="925513" y="639763"/>
            <a:ext cx="7372350" cy="38100"/>
          </a:xfrm>
          <a:prstGeom prst="line">
            <a:avLst/>
          </a:prstGeom>
          <a:noFill/>
          <a:ln w="57150">
            <a:solidFill>
              <a:srgbClr val="800000"/>
            </a:solidFill>
            <a:round/>
            <a:headEnd/>
            <a:tailEnd/>
          </a:ln>
        </p:spPr>
        <p:txBody>
          <a:bodyPr wrap="none" anchor="ctr"/>
          <a:lstStyle/>
          <a:p>
            <a:endParaRPr lang="el-G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74638" y="763588"/>
            <a:ext cx="8602662" cy="1791260"/>
          </a:xfrm>
          <a:prstGeom prst="rect">
            <a:avLst/>
          </a:prstGeom>
          <a:noFill/>
          <a:ln w="9525">
            <a:noFill/>
            <a:miter lim="800000"/>
            <a:headEnd/>
            <a:tailEnd/>
          </a:ln>
        </p:spPr>
        <p:txBody>
          <a:bodyPr>
            <a:spAutoFit/>
          </a:bodyPr>
          <a:lstStyle/>
          <a:p>
            <a:pPr marL="342900" indent="-342900">
              <a:spcBef>
                <a:spcPct val="20000"/>
              </a:spcBef>
              <a:buClr>
                <a:srgbClr val="800000"/>
              </a:buClr>
              <a:buFont typeface="Times" pitchFamily="-106" charset="0"/>
              <a:buChar char="•"/>
            </a:pPr>
            <a:r>
              <a:rPr lang="zh-CN" altLang="en-US" sz="2400" dirty="0" smtClean="0">
                <a:solidFill>
                  <a:srgbClr val="000080"/>
                </a:solidFill>
                <a:latin typeface="Arial "/>
                <a:ea typeface="SimHei" pitchFamily="49" charset="-122"/>
              </a:rPr>
              <a:t>肾功能损害</a:t>
            </a:r>
            <a:r>
              <a:rPr lang="en-US" sz="2400" dirty="0" smtClean="0">
                <a:solidFill>
                  <a:srgbClr val="000080"/>
                </a:solidFill>
                <a:latin typeface="Arial "/>
                <a:ea typeface="SimHei" pitchFamily="49" charset="-122"/>
              </a:rPr>
              <a:t> </a:t>
            </a:r>
            <a:r>
              <a:rPr lang="en-US" sz="2400" dirty="0">
                <a:solidFill>
                  <a:srgbClr val="000080"/>
                </a:solidFill>
                <a:latin typeface="Arial "/>
                <a:ea typeface="SimHei" pitchFamily="49" charset="-122"/>
              </a:rPr>
              <a:t>(eGFR &lt;60 ml/</a:t>
            </a:r>
            <a:r>
              <a:rPr lang="en-US" sz="2400" dirty="0" smtClean="0">
                <a:solidFill>
                  <a:srgbClr val="000080"/>
                </a:solidFill>
                <a:latin typeface="Arial "/>
                <a:ea typeface="SimHei" pitchFamily="49" charset="-122"/>
              </a:rPr>
              <a:t>min/</a:t>
            </a:r>
            <a:r>
              <a:rPr lang="en-US" sz="2400" dirty="0">
                <a:solidFill>
                  <a:srgbClr val="000080"/>
                </a:solidFill>
                <a:latin typeface="Arial "/>
                <a:ea typeface="SimHei" pitchFamily="49" charset="-122"/>
              </a:rPr>
              <a:t>1.73 m</a:t>
            </a:r>
            <a:r>
              <a:rPr lang="en-US" sz="2400" baseline="30000" dirty="0">
                <a:solidFill>
                  <a:srgbClr val="000080"/>
                </a:solidFill>
                <a:latin typeface="Arial "/>
                <a:ea typeface="SimHei" pitchFamily="49" charset="-122"/>
              </a:rPr>
              <a:t>2</a:t>
            </a:r>
            <a:r>
              <a:rPr lang="en-US" sz="2400" dirty="0">
                <a:solidFill>
                  <a:srgbClr val="000080"/>
                </a:solidFill>
                <a:latin typeface="Arial "/>
                <a:ea typeface="SimHei" pitchFamily="49" charset="-122"/>
              </a:rPr>
              <a:t>),</a:t>
            </a:r>
            <a:br>
              <a:rPr lang="en-US" sz="2400" dirty="0">
                <a:solidFill>
                  <a:srgbClr val="000080"/>
                </a:solidFill>
                <a:latin typeface="Arial "/>
                <a:ea typeface="SimHei" pitchFamily="49" charset="-122"/>
              </a:rPr>
            </a:br>
            <a:r>
              <a:rPr lang="zh-CN" altLang="en-US" sz="2400" dirty="0" smtClean="0">
                <a:solidFill>
                  <a:srgbClr val="000080"/>
                </a:solidFill>
                <a:latin typeface="Arial "/>
                <a:ea typeface="SimHei" pitchFamily="49" charset="-122"/>
              </a:rPr>
              <a:t>或肌酐水平较基线增加一倍</a:t>
            </a:r>
            <a:endParaRPr lang="en-US" sz="2400" dirty="0">
              <a:solidFill>
                <a:srgbClr val="000080"/>
              </a:solidFill>
              <a:latin typeface="Arial "/>
              <a:ea typeface="SimHei" pitchFamily="49" charset="-122"/>
            </a:endParaRPr>
          </a:p>
          <a:p>
            <a:pPr marL="342900" indent="-342900">
              <a:spcBef>
                <a:spcPct val="20000"/>
              </a:spcBef>
              <a:buClr>
                <a:srgbClr val="800000"/>
              </a:buClr>
              <a:buFont typeface="Times" pitchFamily="-106" charset="0"/>
              <a:buChar char="•"/>
            </a:pPr>
            <a:r>
              <a:rPr lang="en-GB" sz="2800" dirty="0" smtClean="0">
                <a:solidFill>
                  <a:srgbClr val="000080"/>
                </a:solidFill>
                <a:latin typeface="Arial "/>
                <a:ea typeface="SimHei" pitchFamily="49" charset="-122"/>
              </a:rPr>
              <a:t>EQ 5-D</a:t>
            </a:r>
            <a:r>
              <a:rPr lang="zh-CN" altLang="en-US" sz="2800" dirty="0" smtClean="0">
                <a:solidFill>
                  <a:srgbClr val="000080"/>
                </a:solidFill>
                <a:latin typeface="Arial "/>
                <a:ea typeface="SimHei" pitchFamily="49" charset="-122"/>
              </a:rPr>
              <a:t>问卷评估生活质量</a:t>
            </a:r>
            <a:endParaRPr lang="en-GB" sz="2800" dirty="0">
              <a:solidFill>
                <a:srgbClr val="000080"/>
              </a:solidFill>
              <a:latin typeface="Arial "/>
              <a:ea typeface="SimHei" pitchFamily="49" charset="-122"/>
            </a:endParaRPr>
          </a:p>
          <a:p>
            <a:pPr marL="342900" indent="-342900" eaLnBrk="0" hangingPunct="0">
              <a:spcBef>
                <a:spcPct val="20000"/>
              </a:spcBef>
              <a:buClr>
                <a:srgbClr val="800000"/>
              </a:buClr>
              <a:buFont typeface="Times" pitchFamily="-106" charset="0"/>
              <a:buChar char="•"/>
            </a:pPr>
            <a:r>
              <a:rPr lang="zh-CN" altLang="en-US" sz="2400" dirty="0" smtClean="0">
                <a:solidFill>
                  <a:srgbClr val="000080"/>
                </a:solidFill>
                <a:latin typeface="Arial "/>
                <a:ea typeface="SimHei" pitchFamily="49" charset="-122"/>
              </a:rPr>
              <a:t>卫生经济评价</a:t>
            </a:r>
            <a:endParaRPr lang="en-GB" sz="2400" dirty="0">
              <a:solidFill>
                <a:srgbClr val="000080"/>
              </a:solidFill>
              <a:latin typeface="Arial "/>
              <a:ea typeface="SimHei" pitchFamily="49" charset="-122"/>
            </a:endParaRPr>
          </a:p>
        </p:txBody>
      </p:sp>
      <p:sp>
        <p:nvSpPr>
          <p:cNvPr id="41987" name="Rectangle 3"/>
          <p:cNvSpPr>
            <a:spLocks noGrp="1" noChangeArrowheads="1"/>
          </p:cNvSpPr>
          <p:nvPr>
            <p:ph type="title"/>
          </p:nvPr>
        </p:nvSpPr>
        <p:spPr>
          <a:xfrm>
            <a:off x="757238" y="86232"/>
            <a:ext cx="7661275" cy="584775"/>
          </a:xfrm>
          <a:noFill/>
        </p:spPr>
        <p:txBody>
          <a:bodyPr/>
          <a:lstStyle/>
          <a:p>
            <a:pPr eaLnBrk="1" hangingPunct="1"/>
            <a:r>
              <a:rPr lang="zh-CN" altLang="en-US" dirty="0" smtClean="0">
                <a:latin typeface="Arial "/>
                <a:ea typeface="SimHei" pitchFamily="49" charset="-122"/>
              </a:rPr>
              <a:t>其他终点</a:t>
            </a:r>
            <a:endParaRPr lang="en-GB" dirty="0" smtClean="0">
              <a:latin typeface="Arial "/>
              <a:ea typeface="SimHei" pitchFamily="49" charset="-122"/>
            </a:endParaRPr>
          </a:p>
        </p:txBody>
      </p:sp>
      <p:pic>
        <p:nvPicPr>
          <p:cNvPr id="41988" name="Picture 4"/>
          <p:cNvPicPr>
            <a:picLocks noChangeAspect="1" noChangeArrowheads="1"/>
          </p:cNvPicPr>
          <p:nvPr/>
        </p:nvPicPr>
        <p:blipFill>
          <a:blip r:embed="rId3"/>
          <a:srcRect/>
          <a:stretch>
            <a:fillRect/>
          </a:stretch>
        </p:blipFill>
        <p:spPr bwMode="auto">
          <a:xfrm>
            <a:off x="8102600" y="6273800"/>
            <a:ext cx="914400" cy="469900"/>
          </a:xfrm>
          <a:prstGeom prst="rect">
            <a:avLst/>
          </a:prstGeom>
          <a:noFill/>
          <a:ln w="9525">
            <a:noFill/>
            <a:miter lim="800000"/>
            <a:headEnd/>
            <a:tailEnd/>
          </a:ln>
        </p:spPr>
      </p:pic>
      <p:sp>
        <p:nvSpPr>
          <p:cNvPr id="41989" name="Line 5"/>
          <p:cNvSpPr>
            <a:spLocks noChangeShapeType="1"/>
          </p:cNvSpPr>
          <p:nvPr/>
        </p:nvSpPr>
        <p:spPr bwMode="auto">
          <a:xfrm flipV="1">
            <a:off x="925513" y="639763"/>
            <a:ext cx="7372350" cy="38100"/>
          </a:xfrm>
          <a:prstGeom prst="line">
            <a:avLst/>
          </a:prstGeom>
          <a:noFill/>
          <a:ln w="57150">
            <a:solidFill>
              <a:srgbClr val="800000"/>
            </a:solidFill>
            <a:round/>
            <a:headEnd/>
            <a:tailEnd/>
          </a:ln>
        </p:spPr>
        <p:txBody>
          <a:bodyPr wrap="none" anchor="ctr"/>
          <a:lstStyle/>
          <a:p>
            <a:endParaRPr lang="el-G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14363" y="92075"/>
            <a:ext cx="7947025" cy="556563"/>
          </a:xfrm>
          <a:noFill/>
        </p:spPr>
        <p:txBody>
          <a:bodyPr lIns="80962" tIns="31750" rIns="80962" bIns="31750" anchor="t"/>
          <a:lstStyle/>
          <a:p>
            <a:pPr eaLnBrk="1" hangingPunct="1"/>
            <a:r>
              <a:rPr lang="zh-CN" altLang="en-US" dirty="0" smtClean="0">
                <a:latin typeface="Arial "/>
                <a:ea typeface="SimHei" pitchFamily="49" charset="-122"/>
              </a:rPr>
              <a:t>终点事件判定</a:t>
            </a:r>
            <a:endParaRPr lang="en-GB" dirty="0" smtClean="0">
              <a:latin typeface="Arial "/>
              <a:ea typeface="SimHei" pitchFamily="49" charset="-122"/>
            </a:endParaRPr>
          </a:p>
        </p:txBody>
      </p:sp>
      <p:sp>
        <p:nvSpPr>
          <p:cNvPr id="44035" name="Text Box 3"/>
          <p:cNvSpPr txBox="1">
            <a:spLocks noChangeArrowheads="1"/>
          </p:cNvSpPr>
          <p:nvPr/>
        </p:nvSpPr>
        <p:spPr bwMode="auto">
          <a:xfrm>
            <a:off x="533400" y="763588"/>
            <a:ext cx="8077200" cy="1569660"/>
          </a:xfrm>
          <a:prstGeom prst="rect">
            <a:avLst/>
          </a:prstGeom>
          <a:noFill/>
          <a:ln w="25400">
            <a:noFill/>
            <a:miter lim="800000"/>
            <a:headEnd/>
            <a:tailEnd/>
          </a:ln>
        </p:spPr>
        <p:txBody>
          <a:bodyPr>
            <a:spAutoFit/>
          </a:bodyPr>
          <a:lstStyle/>
          <a:p>
            <a:pPr marL="101600" eaLnBrk="0" hangingPunct="0">
              <a:spcBef>
                <a:spcPct val="50000"/>
              </a:spcBef>
              <a:buClr>
                <a:srgbClr val="800000"/>
              </a:buClr>
              <a:buFont typeface="Times" pitchFamily="-106" charset="0"/>
              <a:buNone/>
            </a:pPr>
            <a:r>
              <a:rPr lang="zh-CN" altLang="en-US" sz="2400" dirty="0" smtClean="0">
                <a:solidFill>
                  <a:srgbClr val="000080"/>
                </a:solidFill>
                <a:latin typeface="Arial "/>
                <a:ea typeface="SimHei" pitchFamily="49" charset="-122"/>
              </a:rPr>
              <a:t>两个独立的判定委员会，在盲法状态下判定：</a:t>
            </a:r>
            <a:endParaRPr lang="en-US" sz="2400" dirty="0">
              <a:solidFill>
                <a:srgbClr val="000080"/>
              </a:solidFill>
              <a:latin typeface="Arial "/>
              <a:ea typeface="SimHei" pitchFamily="49" charset="-122"/>
            </a:endParaRPr>
          </a:p>
          <a:p>
            <a:pPr marL="673100" lvl="1" indent="-284163" eaLnBrk="0" hangingPunct="0">
              <a:spcBef>
                <a:spcPct val="50000"/>
              </a:spcBef>
              <a:buClr>
                <a:srgbClr val="800000"/>
              </a:buClr>
              <a:buFont typeface="Times" pitchFamily="-106" charset="0"/>
              <a:buChar char="•"/>
            </a:pPr>
            <a:r>
              <a:rPr lang="zh-CN" altLang="en-US" sz="2400" dirty="0" smtClean="0">
                <a:solidFill>
                  <a:srgbClr val="000080"/>
                </a:solidFill>
                <a:latin typeface="Arial "/>
                <a:ea typeface="SimHei" pitchFamily="49" charset="-122"/>
              </a:rPr>
              <a:t>所有潜在的心血管终点事件</a:t>
            </a:r>
            <a:r>
              <a:rPr lang="en-US" sz="2400" dirty="0" smtClean="0">
                <a:solidFill>
                  <a:srgbClr val="000080"/>
                </a:solidFill>
                <a:latin typeface="Arial "/>
                <a:ea typeface="SimHei" pitchFamily="49" charset="-122"/>
              </a:rPr>
              <a:t> </a:t>
            </a:r>
            <a:endParaRPr lang="en-US" sz="2400" dirty="0">
              <a:solidFill>
                <a:srgbClr val="000080"/>
              </a:solidFill>
              <a:latin typeface="Arial "/>
              <a:ea typeface="SimHei" pitchFamily="49" charset="-122"/>
            </a:endParaRPr>
          </a:p>
          <a:p>
            <a:pPr marL="673100" lvl="1" indent="-284163" eaLnBrk="0" hangingPunct="0">
              <a:spcBef>
                <a:spcPct val="50000"/>
              </a:spcBef>
              <a:buClr>
                <a:srgbClr val="800000"/>
              </a:buClr>
              <a:buFont typeface="Times" pitchFamily="-106" charset="0"/>
              <a:buChar char="•"/>
            </a:pPr>
            <a:r>
              <a:rPr lang="zh-CN" altLang="en-US" sz="2400" dirty="0" smtClean="0">
                <a:solidFill>
                  <a:srgbClr val="000080"/>
                </a:solidFill>
                <a:latin typeface="Arial "/>
                <a:ea typeface="SimHei" pitchFamily="49" charset="-122"/>
              </a:rPr>
              <a:t>所有未根据方案诊断的糖尿病    </a:t>
            </a:r>
            <a:endParaRPr lang="en-US" sz="2400" dirty="0">
              <a:solidFill>
                <a:srgbClr val="000080"/>
              </a:solidFill>
              <a:latin typeface="Arial "/>
              <a:ea typeface="SimHei" pitchFamily="49" charset="-122"/>
            </a:endParaRPr>
          </a:p>
        </p:txBody>
      </p:sp>
      <p:pic>
        <p:nvPicPr>
          <p:cNvPr id="44036" name="Picture 4"/>
          <p:cNvPicPr>
            <a:picLocks noChangeAspect="1" noChangeArrowheads="1"/>
          </p:cNvPicPr>
          <p:nvPr/>
        </p:nvPicPr>
        <p:blipFill>
          <a:blip r:embed="rId3"/>
          <a:srcRect/>
          <a:stretch>
            <a:fillRect/>
          </a:stretch>
        </p:blipFill>
        <p:spPr bwMode="auto">
          <a:xfrm>
            <a:off x="8102600" y="6273800"/>
            <a:ext cx="914400" cy="469900"/>
          </a:xfrm>
          <a:prstGeom prst="rect">
            <a:avLst/>
          </a:prstGeom>
          <a:noFill/>
          <a:ln w="9525">
            <a:noFill/>
            <a:miter lim="800000"/>
            <a:headEnd/>
            <a:tailEnd/>
          </a:ln>
        </p:spPr>
      </p:pic>
      <p:sp>
        <p:nvSpPr>
          <p:cNvPr id="44037" name="Line 5"/>
          <p:cNvSpPr>
            <a:spLocks noChangeShapeType="1"/>
          </p:cNvSpPr>
          <p:nvPr/>
        </p:nvSpPr>
        <p:spPr bwMode="auto">
          <a:xfrm flipV="1">
            <a:off x="925513" y="639763"/>
            <a:ext cx="7372350" cy="38100"/>
          </a:xfrm>
          <a:prstGeom prst="line">
            <a:avLst/>
          </a:prstGeom>
          <a:noFill/>
          <a:ln w="57150">
            <a:solidFill>
              <a:srgbClr val="800000"/>
            </a:solidFill>
            <a:round/>
            <a:headEnd/>
            <a:tailEnd/>
          </a:ln>
        </p:spPr>
        <p:txBody>
          <a:bodyPr wrap="none" anchor="ctr"/>
          <a:lstStyle/>
          <a:p>
            <a:endParaRPr lang="el-G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11188" y="79375"/>
            <a:ext cx="7947025" cy="556563"/>
          </a:xfrm>
          <a:noFill/>
        </p:spPr>
        <p:txBody>
          <a:bodyPr lIns="80962" tIns="31750" rIns="80962" bIns="31750" anchor="t"/>
          <a:lstStyle/>
          <a:p>
            <a:pPr eaLnBrk="1" hangingPunct="1"/>
            <a:r>
              <a:rPr lang="zh-CN" altLang="en-US" dirty="0" smtClean="0">
                <a:latin typeface="Arial "/>
                <a:ea typeface="SimHei" pitchFamily="49" charset="-122"/>
              </a:rPr>
              <a:t>安全性监测</a:t>
            </a:r>
            <a:endParaRPr lang="en-GB" dirty="0" smtClean="0">
              <a:latin typeface="Arial "/>
              <a:ea typeface="SimHei" pitchFamily="49" charset="-122"/>
            </a:endParaRPr>
          </a:p>
        </p:txBody>
      </p:sp>
      <p:sp>
        <p:nvSpPr>
          <p:cNvPr id="46083" name="Text Box 3"/>
          <p:cNvSpPr txBox="1">
            <a:spLocks noChangeArrowheads="1"/>
          </p:cNvSpPr>
          <p:nvPr/>
        </p:nvSpPr>
        <p:spPr bwMode="auto">
          <a:xfrm>
            <a:off x="533400" y="779463"/>
            <a:ext cx="8077200" cy="2529923"/>
          </a:xfrm>
          <a:prstGeom prst="rect">
            <a:avLst/>
          </a:prstGeom>
          <a:noFill/>
          <a:ln w="25400">
            <a:noFill/>
            <a:miter lim="800000"/>
            <a:headEnd/>
            <a:tailEnd/>
          </a:ln>
        </p:spPr>
        <p:txBody>
          <a:bodyPr>
            <a:spAutoFit/>
          </a:bodyPr>
          <a:lstStyle/>
          <a:p>
            <a:pPr marL="381000" indent="-381000" eaLnBrk="0" hangingPunct="0">
              <a:spcBef>
                <a:spcPct val="20000"/>
              </a:spcBef>
              <a:buClr>
                <a:srgbClr val="800000"/>
              </a:buClr>
              <a:buFont typeface="Times" pitchFamily="-106" charset="0"/>
              <a:buChar char="•"/>
            </a:pPr>
            <a:r>
              <a:rPr lang="en-US" sz="2400" dirty="0" smtClean="0">
                <a:solidFill>
                  <a:srgbClr val="000080"/>
                </a:solidFill>
                <a:latin typeface="Arial "/>
                <a:ea typeface="SimHei" pitchFamily="49" charset="-122"/>
              </a:rPr>
              <a:t>ACE</a:t>
            </a:r>
            <a:r>
              <a:rPr lang="zh-CN" altLang="en-US" sz="2400" dirty="0" smtClean="0">
                <a:solidFill>
                  <a:srgbClr val="000080"/>
                </a:solidFill>
                <a:latin typeface="Arial "/>
                <a:ea typeface="SimHei" pitchFamily="49" charset="-122"/>
              </a:rPr>
              <a:t>研究依照</a:t>
            </a:r>
            <a:r>
              <a:rPr lang="en-US" sz="2400" dirty="0" smtClean="0">
                <a:solidFill>
                  <a:srgbClr val="000080"/>
                </a:solidFill>
                <a:latin typeface="Arial "/>
                <a:ea typeface="SimHei" pitchFamily="49" charset="-122"/>
              </a:rPr>
              <a:t>ICH-GCP</a:t>
            </a:r>
            <a:r>
              <a:rPr lang="zh-CN" altLang="en-US" sz="2400" dirty="0" smtClean="0">
                <a:solidFill>
                  <a:srgbClr val="000080"/>
                </a:solidFill>
                <a:latin typeface="Arial "/>
                <a:ea typeface="SimHei" pitchFamily="49" charset="-122"/>
              </a:rPr>
              <a:t>的标准进行</a:t>
            </a:r>
            <a:endParaRPr lang="en-US" sz="2400" dirty="0">
              <a:solidFill>
                <a:srgbClr val="000080"/>
              </a:solidFill>
              <a:latin typeface="Arial "/>
              <a:ea typeface="SimHei" pitchFamily="49" charset="-122"/>
            </a:endParaRPr>
          </a:p>
          <a:p>
            <a:pPr marL="381000" indent="-381000" eaLnBrk="0" hangingPunct="0">
              <a:spcBef>
                <a:spcPct val="20000"/>
              </a:spcBef>
              <a:buClr>
                <a:srgbClr val="800000"/>
              </a:buClr>
              <a:buFont typeface="Times" pitchFamily="-106" charset="0"/>
              <a:buChar char="•"/>
            </a:pPr>
            <a:r>
              <a:rPr lang="zh-CN" altLang="en-US" sz="2400" dirty="0" smtClean="0">
                <a:solidFill>
                  <a:srgbClr val="000080"/>
                </a:solidFill>
                <a:latin typeface="Arial "/>
                <a:ea typeface="SimHei" pitchFamily="49" charset="-122"/>
              </a:rPr>
              <a:t>每年通过</a:t>
            </a:r>
            <a:r>
              <a:rPr lang="en-US" altLang="zh-CN" sz="2400" dirty="0" smtClean="0">
                <a:solidFill>
                  <a:srgbClr val="000080"/>
                </a:solidFill>
                <a:latin typeface="Arial "/>
                <a:ea typeface="SimHei" pitchFamily="49" charset="-122"/>
              </a:rPr>
              <a:t>ALT</a:t>
            </a:r>
            <a:r>
              <a:rPr lang="zh-CN" altLang="en-US" sz="2400" dirty="0" smtClean="0">
                <a:solidFill>
                  <a:srgbClr val="000080"/>
                </a:solidFill>
                <a:latin typeface="Arial "/>
                <a:ea typeface="SimHei" pitchFamily="49" charset="-122"/>
              </a:rPr>
              <a:t>水平评估肝脏功能</a:t>
            </a:r>
            <a:endParaRPr lang="en-US" sz="2400" dirty="0">
              <a:solidFill>
                <a:srgbClr val="000080"/>
              </a:solidFill>
              <a:latin typeface="Arial "/>
              <a:ea typeface="SimHei" pitchFamily="49" charset="-122"/>
            </a:endParaRPr>
          </a:p>
          <a:p>
            <a:pPr marL="381000" indent="-381000" eaLnBrk="0" hangingPunct="0">
              <a:spcBef>
                <a:spcPct val="20000"/>
              </a:spcBef>
              <a:buClr>
                <a:srgbClr val="800000"/>
              </a:buClr>
              <a:buFont typeface="Times" pitchFamily="-106" charset="0"/>
              <a:buChar char="•"/>
            </a:pPr>
            <a:r>
              <a:rPr lang="zh-CN" altLang="en-US" sz="2400" dirty="0" smtClean="0">
                <a:solidFill>
                  <a:srgbClr val="000080"/>
                </a:solidFill>
                <a:latin typeface="Arial "/>
                <a:ea typeface="SimHei" pitchFamily="49" charset="-122"/>
              </a:rPr>
              <a:t>报告与研究药物变化相关的可疑的非预期的严重不良反应和不良事件</a:t>
            </a:r>
            <a:endParaRPr lang="en-US" altLang="zh-CN" sz="2400" dirty="0" smtClean="0">
              <a:solidFill>
                <a:srgbClr val="000080"/>
              </a:solidFill>
              <a:latin typeface="Arial "/>
              <a:ea typeface="SimHei" pitchFamily="49" charset="-122"/>
            </a:endParaRPr>
          </a:p>
          <a:p>
            <a:pPr marL="381000" indent="-381000" eaLnBrk="0" hangingPunct="0">
              <a:spcBef>
                <a:spcPct val="20000"/>
              </a:spcBef>
              <a:buClr>
                <a:srgbClr val="800000"/>
              </a:buClr>
              <a:buFont typeface="Times" pitchFamily="-106" charset="0"/>
              <a:buChar char="•"/>
            </a:pPr>
            <a:r>
              <a:rPr lang="zh-CN" altLang="en-US" sz="2400" dirty="0" smtClean="0">
                <a:solidFill>
                  <a:srgbClr val="000080"/>
                </a:solidFill>
                <a:latin typeface="Arial "/>
                <a:ea typeface="SimHei" pitchFamily="49" charset="-122"/>
              </a:rPr>
              <a:t>独立的数据安全检查委员会（</a:t>
            </a:r>
            <a:r>
              <a:rPr lang="en-US" altLang="zh-CN" sz="2400" dirty="0" smtClean="0">
                <a:solidFill>
                  <a:srgbClr val="000080"/>
                </a:solidFill>
                <a:latin typeface="Arial "/>
                <a:ea typeface="SimHei" pitchFamily="49" charset="-122"/>
              </a:rPr>
              <a:t>DSMB</a:t>
            </a:r>
            <a:r>
              <a:rPr lang="zh-CN" altLang="en-US" sz="2400" dirty="0" smtClean="0">
                <a:solidFill>
                  <a:srgbClr val="000080"/>
                </a:solidFill>
                <a:latin typeface="Arial "/>
                <a:ea typeface="SimHei" pitchFamily="49" charset="-122"/>
              </a:rPr>
              <a:t>）根据治疗分配每年两次审核所有安全性数据</a:t>
            </a:r>
            <a:endParaRPr lang="en-US" sz="2400" dirty="0">
              <a:solidFill>
                <a:srgbClr val="000080"/>
              </a:solidFill>
              <a:latin typeface="Arial "/>
              <a:ea typeface="SimHei" pitchFamily="49" charset="-122"/>
            </a:endParaRPr>
          </a:p>
        </p:txBody>
      </p:sp>
      <p:pic>
        <p:nvPicPr>
          <p:cNvPr id="46084" name="Picture 4"/>
          <p:cNvPicPr>
            <a:picLocks noChangeAspect="1" noChangeArrowheads="1"/>
          </p:cNvPicPr>
          <p:nvPr/>
        </p:nvPicPr>
        <p:blipFill>
          <a:blip r:embed="rId3"/>
          <a:srcRect/>
          <a:stretch>
            <a:fillRect/>
          </a:stretch>
        </p:blipFill>
        <p:spPr bwMode="auto">
          <a:xfrm>
            <a:off x="8102600" y="6273800"/>
            <a:ext cx="914400" cy="469900"/>
          </a:xfrm>
          <a:prstGeom prst="rect">
            <a:avLst/>
          </a:prstGeom>
          <a:noFill/>
          <a:ln w="9525">
            <a:noFill/>
            <a:miter lim="800000"/>
            <a:headEnd/>
            <a:tailEnd/>
          </a:ln>
        </p:spPr>
      </p:pic>
      <p:sp>
        <p:nvSpPr>
          <p:cNvPr id="46085" name="Line 5"/>
          <p:cNvSpPr>
            <a:spLocks noChangeShapeType="1"/>
          </p:cNvSpPr>
          <p:nvPr/>
        </p:nvSpPr>
        <p:spPr bwMode="auto">
          <a:xfrm flipV="1">
            <a:off x="925513" y="639763"/>
            <a:ext cx="7372350" cy="38100"/>
          </a:xfrm>
          <a:prstGeom prst="line">
            <a:avLst/>
          </a:prstGeom>
          <a:noFill/>
          <a:ln w="57150">
            <a:solidFill>
              <a:srgbClr val="800000"/>
            </a:solidFill>
            <a:round/>
            <a:headEnd/>
            <a:tailEnd/>
          </a:ln>
        </p:spPr>
        <p:txBody>
          <a:bodyPr wrap="none" anchor="ctr"/>
          <a:lstStyle/>
          <a:p>
            <a:endParaRPr lang="el-G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504825" y="733425"/>
            <a:ext cx="8153400" cy="6093976"/>
          </a:xfrm>
          <a:prstGeom prst="rect">
            <a:avLst/>
          </a:prstGeom>
          <a:noFill/>
          <a:ln w="25400">
            <a:noFill/>
            <a:miter lim="800000"/>
            <a:headEnd/>
            <a:tailEnd/>
          </a:ln>
        </p:spPr>
        <p:txBody>
          <a:bodyPr>
            <a:spAutoFit/>
          </a:bodyPr>
          <a:lstStyle/>
          <a:p>
            <a:pPr marL="384175" indent="-371475">
              <a:tabLst>
                <a:tab pos="381000" algn="l"/>
                <a:tab pos="3619500" algn="ctr"/>
                <a:tab pos="5249863" algn="l"/>
              </a:tabLst>
            </a:pPr>
            <a:r>
              <a:rPr lang="en-US" sz="2000" b="1" dirty="0" err="1">
                <a:solidFill>
                  <a:srgbClr val="000080"/>
                </a:solidFill>
                <a:latin typeface="Arial "/>
                <a:ea typeface="SimHei" pitchFamily="49" charset="-122"/>
              </a:rPr>
              <a:t>Rury</a:t>
            </a:r>
            <a:r>
              <a:rPr lang="en-US" sz="2000" b="1" dirty="0">
                <a:solidFill>
                  <a:srgbClr val="000080"/>
                </a:solidFill>
                <a:latin typeface="Arial "/>
                <a:ea typeface="SimHei" pitchFamily="49" charset="-122"/>
              </a:rPr>
              <a:t> Holman	</a:t>
            </a:r>
            <a:r>
              <a:rPr lang="zh-CN" altLang="en-US" sz="2000" b="1" dirty="0" smtClean="0">
                <a:solidFill>
                  <a:srgbClr val="000080"/>
                </a:solidFill>
                <a:latin typeface="Arial "/>
                <a:ea typeface="SimHei" pitchFamily="49" charset="-122"/>
              </a:rPr>
              <a:t>英国</a:t>
            </a:r>
            <a:r>
              <a:rPr lang="en-US" sz="2000" dirty="0" smtClean="0">
                <a:solidFill>
                  <a:srgbClr val="000080"/>
                </a:solidFill>
                <a:latin typeface="Arial "/>
                <a:ea typeface="SimHei" pitchFamily="49" charset="-122"/>
              </a:rPr>
              <a:t> </a:t>
            </a:r>
            <a:r>
              <a:rPr lang="en-US" sz="2000" dirty="0">
                <a:solidFill>
                  <a:srgbClr val="000080"/>
                </a:solidFill>
                <a:latin typeface="Arial "/>
                <a:ea typeface="SimHei" pitchFamily="49" charset="-122"/>
              </a:rPr>
              <a:t>	</a:t>
            </a:r>
            <a:r>
              <a:rPr lang="zh-CN" altLang="en-US" sz="2000" dirty="0" smtClean="0">
                <a:solidFill>
                  <a:srgbClr val="000080"/>
                </a:solidFill>
                <a:latin typeface="Arial "/>
                <a:ea typeface="SimHei" pitchFamily="49" charset="-122"/>
              </a:rPr>
              <a:t>糖尿病专家</a:t>
            </a:r>
            <a:endParaRPr lang="en-US" sz="2000" dirty="0">
              <a:solidFill>
                <a:srgbClr val="000080"/>
              </a:solidFill>
              <a:latin typeface="Arial "/>
              <a:ea typeface="SimHei" pitchFamily="49" charset="-122"/>
            </a:endParaRPr>
          </a:p>
          <a:p>
            <a:pPr marL="384175" indent="-371475">
              <a:tabLst>
                <a:tab pos="381000" algn="l"/>
                <a:tab pos="3619500" algn="ctr"/>
                <a:tab pos="5249863" algn="l"/>
              </a:tabLst>
            </a:pPr>
            <a:r>
              <a:rPr lang="zh-CN" altLang="en-US" sz="2000" b="1" dirty="0" smtClean="0">
                <a:solidFill>
                  <a:srgbClr val="000080"/>
                </a:solidFill>
                <a:latin typeface="Arial "/>
                <a:ea typeface="SimHei" pitchFamily="49" charset="-122"/>
              </a:rPr>
              <a:t>胡大一</a:t>
            </a:r>
            <a:r>
              <a:rPr lang="en-US" sz="2000" b="1" dirty="0">
                <a:solidFill>
                  <a:srgbClr val="000080"/>
                </a:solidFill>
                <a:latin typeface="Arial "/>
                <a:ea typeface="SimHei" pitchFamily="49" charset="-122"/>
              </a:rPr>
              <a:t>	</a:t>
            </a:r>
            <a:r>
              <a:rPr lang="zh-CN" altLang="en-US" sz="2000" dirty="0">
                <a:solidFill>
                  <a:srgbClr val="000080"/>
                </a:solidFill>
                <a:latin typeface="Arial "/>
                <a:ea typeface="SimHei" pitchFamily="49" charset="-122"/>
              </a:rPr>
              <a:t>中国</a:t>
            </a:r>
            <a:r>
              <a:rPr lang="en-US" sz="2000" dirty="0" smtClean="0">
                <a:solidFill>
                  <a:srgbClr val="000080"/>
                </a:solidFill>
                <a:latin typeface="Arial "/>
                <a:ea typeface="SimHei" pitchFamily="49" charset="-122"/>
              </a:rPr>
              <a:t> </a:t>
            </a:r>
            <a:r>
              <a:rPr lang="en-US" sz="2000" dirty="0">
                <a:solidFill>
                  <a:srgbClr val="000080"/>
                </a:solidFill>
                <a:latin typeface="Arial "/>
                <a:ea typeface="SimHei" pitchFamily="49" charset="-122"/>
              </a:rPr>
              <a:t>	</a:t>
            </a:r>
            <a:r>
              <a:rPr lang="zh-CN" altLang="en-US" sz="2000" dirty="0" smtClean="0">
                <a:solidFill>
                  <a:srgbClr val="000080"/>
                </a:solidFill>
                <a:latin typeface="Arial "/>
                <a:ea typeface="SimHei" pitchFamily="49" charset="-122"/>
              </a:rPr>
              <a:t>心脏病专家</a:t>
            </a:r>
            <a:endParaRPr lang="en-US" sz="2000" b="1" dirty="0">
              <a:solidFill>
                <a:srgbClr val="000080"/>
              </a:solidFill>
              <a:latin typeface="Arial "/>
              <a:ea typeface="SimHei" pitchFamily="49" charset="-122"/>
            </a:endParaRPr>
          </a:p>
          <a:p>
            <a:pPr marL="384175" indent="-371475">
              <a:spcAft>
                <a:spcPct val="50000"/>
              </a:spcAft>
              <a:tabLst>
                <a:tab pos="381000" algn="l"/>
                <a:tab pos="3619500" algn="ctr"/>
                <a:tab pos="5249863" algn="l"/>
              </a:tabLst>
            </a:pPr>
            <a:r>
              <a:rPr lang="zh-CN" altLang="en-US" sz="2000" b="1" dirty="0" smtClean="0">
                <a:solidFill>
                  <a:srgbClr val="000080"/>
                </a:solidFill>
                <a:latin typeface="Arial "/>
                <a:ea typeface="SimHei" pitchFamily="49" charset="-122"/>
              </a:rPr>
              <a:t>潘长玉</a:t>
            </a:r>
            <a:r>
              <a:rPr lang="en-US" sz="2000" b="1" dirty="0">
                <a:solidFill>
                  <a:srgbClr val="000080"/>
                </a:solidFill>
                <a:latin typeface="Arial "/>
                <a:ea typeface="SimHei" pitchFamily="49" charset="-122"/>
              </a:rPr>
              <a:t>	</a:t>
            </a:r>
            <a:r>
              <a:rPr lang="zh-CN" altLang="en-US" sz="2000" b="1" dirty="0" smtClean="0">
                <a:solidFill>
                  <a:srgbClr val="000080"/>
                </a:solidFill>
                <a:latin typeface="Arial "/>
                <a:ea typeface="SimHei" pitchFamily="49" charset="-122"/>
              </a:rPr>
              <a:t>中国</a:t>
            </a:r>
            <a:r>
              <a:rPr lang="en-US" sz="2000" dirty="0">
                <a:solidFill>
                  <a:srgbClr val="000080"/>
                </a:solidFill>
                <a:latin typeface="Arial "/>
                <a:ea typeface="SimHei" pitchFamily="49" charset="-122"/>
              </a:rPr>
              <a:t>	</a:t>
            </a:r>
            <a:r>
              <a:rPr lang="zh-CN" altLang="en-US" sz="2000" dirty="0" smtClean="0">
                <a:solidFill>
                  <a:srgbClr val="000080"/>
                </a:solidFill>
                <a:latin typeface="Arial "/>
                <a:ea typeface="SimHei" pitchFamily="49" charset="-122"/>
              </a:rPr>
              <a:t>糖尿病专家</a:t>
            </a:r>
            <a:endParaRPr lang="en-US" sz="2000" b="1" dirty="0">
              <a:solidFill>
                <a:srgbClr val="000080"/>
              </a:solidFill>
              <a:latin typeface="Arial "/>
              <a:ea typeface="SimHei" pitchFamily="49" charset="-122"/>
            </a:endParaRPr>
          </a:p>
          <a:p>
            <a:pPr marL="384175" indent="-371475">
              <a:tabLst>
                <a:tab pos="381000" algn="l"/>
                <a:tab pos="3619500" algn="ctr"/>
                <a:tab pos="5249863" algn="l"/>
              </a:tabLst>
            </a:pPr>
            <a:r>
              <a:rPr lang="en-US" sz="2000" dirty="0">
                <a:solidFill>
                  <a:srgbClr val="000080"/>
                </a:solidFill>
                <a:latin typeface="Arial "/>
                <a:ea typeface="SimHei" pitchFamily="49" charset="-122"/>
              </a:rPr>
              <a:t>Juliana Chan	</a:t>
            </a:r>
            <a:r>
              <a:rPr lang="zh-CN" altLang="en-US" sz="2000" dirty="0" smtClean="0">
                <a:solidFill>
                  <a:srgbClr val="000080"/>
                </a:solidFill>
                <a:latin typeface="Arial "/>
                <a:ea typeface="SimHei" pitchFamily="49" charset="-122"/>
              </a:rPr>
              <a:t>香港</a:t>
            </a:r>
            <a:r>
              <a:rPr lang="en-US" sz="2000" dirty="0" smtClean="0">
                <a:solidFill>
                  <a:srgbClr val="000080"/>
                </a:solidFill>
                <a:latin typeface="Arial "/>
                <a:ea typeface="SimHei" pitchFamily="49" charset="-122"/>
              </a:rPr>
              <a:t>	</a:t>
            </a:r>
            <a:r>
              <a:rPr lang="zh-CN" altLang="en-US" sz="2000" dirty="0" smtClean="0">
                <a:solidFill>
                  <a:srgbClr val="000080"/>
                </a:solidFill>
                <a:latin typeface="Arial "/>
                <a:ea typeface="SimHei" pitchFamily="49" charset="-122"/>
              </a:rPr>
              <a:t>糖尿病专家</a:t>
            </a:r>
            <a:endParaRPr lang="en-US" sz="2000" dirty="0">
              <a:solidFill>
                <a:srgbClr val="000080"/>
              </a:solidFill>
              <a:latin typeface="Arial "/>
              <a:ea typeface="SimHei" pitchFamily="49" charset="-122"/>
            </a:endParaRPr>
          </a:p>
          <a:p>
            <a:pPr marL="384175" indent="-371475">
              <a:tabLst>
                <a:tab pos="381000" algn="l"/>
                <a:tab pos="3619500" algn="ctr"/>
                <a:tab pos="5249863" algn="l"/>
              </a:tabLst>
            </a:pPr>
            <a:r>
              <a:rPr lang="en-US" sz="2000" dirty="0">
                <a:solidFill>
                  <a:srgbClr val="000080"/>
                </a:solidFill>
                <a:latin typeface="Arial "/>
                <a:ea typeface="SimHei" pitchFamily="49" charset="-122"/>
              </a:rPr>
              <a:t>Jean-Louis </a:t>
            </a:r>
            <a:r>
              <a:rPr lang="en-US" sz="2000" dirty="0" err="1">
                <a:solidFill>
                  <a:srgbClr val="000080"/>
                </a:solidFill>
                <a:latin typeface="Arial "/>
                <a:ea typeface="SimHei" pitchFamily="49" charset="-122"/>
              </a:rPr>
              <a:t>Chiasson</a:t>
            </a:r>
            <a:r>
              <a:rPr lang="en-US" sz="2000" dirty="0">
                <a:solidFill>
                  <a:srgbClr val="000080"/>
                </a:solidFill>
                <a:latin typeface="Arial "/>
                <a:ea typeface="SimHei" pitchFamily="49" charset="-122"/>
              </a:rPr>
              <a:t>	</a:t>
            </a:r>
            <a:r>
              <a:rPr lang="zh-CN" altLang="en-US" sz="2000" dirty="0">
                <a:solidFill>
                  <a:srgbClr val="000080"/>
                </a:solidFill>
                <a:latin typeface="Arial "/>
                <a:ea typeface="SimHei" pitchFamily="49" charset="-122"/>
              </a:rPr>
              <a:t>加拿大</a:t>
            </a:r>
            <a:r>
              <a:rPr lang="en-US" sz="2000" dirty="0">
                <a:solidFill>
                  <a:srgbClr val="000080"/>
                </a:solidFill>
                <a:latin typeface="Arial "/>
                <a:ea typeface="SimHei" pitchFamily="49" charset="-122"/>
              </a:rPr>
              <a:t>	</a:t>
            </a:r>
            <a:r>
              <a:rPr lang="zh-CN" altLang="en-US" sz="2000" dirty="0" smtClean="0">
                <a:solidFill>
                  <a:srgbClr val="000080"/>
                </a:solidFill>
                <a:latin typeface="Arial "/>
                <a:ea typeface="SimHei" pitchFamily="49" charset="-122"/>
              </a:rPr>
              <a:t>糖尿病专家</a:t>
            </a:r>
            <a:endParaRPr lang="en-US" sz="2000" dirty="0">
              <a:solidFill>
                <a:srgbClr val="000080"/>
              </a:solidFill>
              <a:latin typeface="Arial "/>
              <a:ea typeface="SimHei" pitchFamily="49" charset="-122"/>
            </a:endParaRPr>
          </a:p>
          <a:p>
            <a:pPr marL="384175" indent="-371475">
              <a:tabLst>
                <a:tab pos="381000" algn="l"/>
                <a:tab pos="3619500" algn="ctr"/>
                <a:tab pos="5249863" algn="l"/>
              </a:tabLst>
            </a:pPr>
            <a:r>
              <a:rPr lang="en-US" sz="2000" dirty="0" err="1">
                <a:solidFill>
                  <a:srgbClr val="000080"/>
                </a:solidFill>
                <a:latin typeface="Arial "/>
                <a:ea typeface="SimHei" pitchFamily="49" charset="-122"/>
              </a:rPr>
              <a:t>Hertzel</a:t>
            </a:r>
            <a:r>
              <a:rPr lang="en-US" sz="2000" dirty="0">
                <a:solidFill>
                  <a:srgbClr val="000080"/>
                </a:solidFill>
                <a:latin typeface="Arial "/>
                <a:ea typeface="SimHei" pitchFamily="49" charset="-122"/>
              </a:rPr>
              <a:t> Gerstein	</a:t>
            </a:r>
            <a:r>
              <a:rPr lang="zh-CN" altLang="en-US" sz="2000" dirty="0">
                <a:solidFill>
                  <a:srgbClr val="000080"/>
                </a:solidFill>
                <a:latin typeface="Arial "/>
                <a:ea typeface="SimHei" pitchFamily="49" charset="-122"/>
              </a:rPr>
              <a:t>加拿大</a:t>
            </a:r>
            <a:r>
              <a:rPr lang="en-US" sz="2000" dirty="0">
                <a:solidFill>
                  <a:srgbClr val="000080"/>
                </a:solidFill>
                <a:latin typeface="Arial "/>
                <a:ea typeface="SimHei" pitchFamily="49" charset="-122"/>
              </a:rPr>
              <a:t>	</a:t>
            </a:r>
            <a:r>
              <a:rPr lang="zh-CN" altLang="en-US" sz="2000" dirty="0" smtClean="0">
                <a:solidFill>
                  <a:srgbClr val="000080"/>
                </a:solidFill>
                <a:latin typeface="Arial "/>
                <a:ea typeface="SimHei" pitchFamily="49" charset="-122"/>
              </a:rPr>
              <a:t>糖尿病专家</a:t>
            </a:r>
            <a:endParaRPr lang="en-US" sz="2000" dirty="0">
              <a:solidFill>
                <a:srgbClr val="000080"/>
              </a:solidFill>
              <a:latin typeface="Arial "/>
              <a:ea typeface="SimHei" pitchFamily="49" charset="-122"/>
            </a:endParaRPr>
          </a:p>
          <a:p>
            <a:pPr marL="384175" indent="-371475">
              <a:tabLst>
                <a:tab pos="381000" algn="l"/>
                <a:tab pos="3619500" algn="ctr"/>
                <a:tab pos="5249863" algn="l"/>
              </a:tabLst>
            </a:pPr>
            <a:r>
              <a:rPr lang="zh-CN" altLang="en-US" sz="2000" dirty="0" smtClean="0">
                <a:solidFill>
                  <a:srgbClr val="000080"/>
                </a:solidFill>
                <a:latin typeface="Arial "/>
                <a:ea typeface="SimHei" pitchFamily="49" charset="-122"/>
              </a:rPr>
              <a:t>杨文英</a:t>
            </a:r>
            <a:r>
              <a:rPr lang="en-US" sz="2000" dirty="0">
                <a:solidFill>
                  <a:srgbClr val="000080"/>
                </a:solidFill>
                <a:latin typeface="Arial "/>
                <a:ea typeface="SimHei" pitchFamily="49" charset="-122"/>
              </a:rPr>
              <a:t>	</a:t>
            </a:r>
            <a:r>
              <a:rPr lang="zh-CN" altLang="en-US" sz="2000" dirty="0">
                <a:solidFill>
                  <a:srgbClr val="000080"/>
                </a:solidFill>
                <a:latin typeface="Arial "/>
                <a:ea typeface="SimHei" pitchFamily="49" charset="-122"/>
              </a:rPr>
              <a:t>中国</a:t>
            </a:r>
            <a:r>
              <a:rPr lang="en-US" sz="2000" dirty="0">
                <a:solidFill>
                  <a:srgbClr val="000080"/>
                </a:solidFill>
                <a:latin typeface="Arial "/>
                <a:ea typeface="SimHei" pitchFamily="49" charset="-122"/>
              </a:rPr>
              <a:t>	</a:t>
            </a:r>
            <a:r>
              <a:rPr lang="zh-CN" altLang="en-US" sz="2000" dirty="0" smtClean="0">
                <a:solidFill>
                  <a:srgbClr val="000080"/>
                </a:solidFill>
                <a:latin typeface="Arial "/>
                <a:ea typeface="SimHei" pitchFamily="49" charset="-122"/>
              </a:rPr>
              <a:t>糖尿病专家</a:t>
            </a:r>
            <a:endParaRPr lang="en-US" sz="2000" dirty="0" smtClean="0">
              <a:solidFill>
                <a:srgbClr val="000080"/>
              </a:solidFill>
              <a:latin typeface="Arial "/>
              <a:ea typeface="SimHei" pitchFamily="49" charset="-122"/>
            </a:endParaRPr>
          </a:p>
          <a:p>
            <a:pPr marL="384175" indent="-371475">
              <a:tabLst>
                <a:tab pos="381000" algn="l"/>
                <a:tab pos="3619500" algn="ctr"/>
                <a:tab pos="5249863" algn="l"/>
              </a:tabLst>
            </a:pPr>
            <a:r>
              <a:rPr lang="zh-CN" altLang="en-US" sz="2000" dirty="0" smtClean="0">
                <a:solidFill>
                  <a:srgbClr val="000080"/>
                </a:solidFill>
                <a:latin typeface="Arial "/>
                <a:ea typeface="SimHei" pitchFamily="49" charset="-122"/>
              </a:rPr>
              <a:t>葛均波</a:t>
            </a:r>
            <a:r>
              <a:rPr lang="en-US" sz="2000" dirty="0" smtClean="0">
                <a:solidFill>
                  <a:srgbClr val="000080"/>
                </a:solidFill>
                <a:latin typeface="Arial "/>
                <a:ea typeface="SimHei" pitchFamily="49" charset="-122"/>
              </a:rPr>
              <a:t>	</a:t>
            </a:r>
            <a:r>
              <a:rPr lang="zh-CN" altLang="en-US" sz="2000" dirty="0" smtClean="0">
                <a:solidFill>
                  <a:srgbClr val="000080"/>
                </a:solidFill>
                <a:latin typeface="Arial "/>
                <a:ea typeface="SimHei" pitchFamily="49" charset="-122"/>
              </a:rPr>
              <a:t>中国</a:t>
            </a:r>
            <a:r>
              <a:rPr lang="en-US" sz="2000" dirty="0" smtClean="0">
                <a:solidFill>
                  <a:srgbClr val="000080"/>
                </a:solidFill>
                <a:latin typeface="Arial "/>
                <a:ea typeface="SimHei" pitchFamily="49" charset="-122"/>
              </a:rPr>
              <a:t>	</a:t>
            </a:r>
            <a:r>
              <a:rPr lang="zh-CN" altLang="en-US" sz="2000" dirty="0" smtClean="0">
                <a:solidFill>
                  <a:srgbClr val="000080"/>
                </a:solidFill>
                <a:latin typeface="Arial "/>
                <a:ea typeface="SimHei" pitchFamily="49" charset="-122"/>
              </a:rPr>
              <a:t>心脏病专家</a:t>
            </a:r>
            <a:endParaRPr lang="en-US" altLang="zh-CN" sz="2000" dirty="0" smtClean="0">
              <a:solidFill>
                <a:srgbClr val="000080"/>
              </a:solidFill>
              <a:latin typeface="Arial "/>
              <a:ea typeface="SimHei" pitchFamily="49" charset="-122"/>
            </a:endParaRPr>
          </a:p>
          <a:p>
            <a:pPr marL="384175" indent="-371475">
              <a:tabLst>
                <a:tab pos="381000" algn="l"/>
                <a:tab pos="3619500" algn="ctr"/>
                <a:tab pos="5249863" algn="l"/>
              </a:tabLst>
            </a:pPr>
            <a:r>
              <a:rPr lang="zh-CN" altLang="en-US" sz="2000" dirty="0" smtClean="0">
                <a:solidFill>
                  <a:srgbClr val="000080"/>
                </a:solidFill>
                <a:latin typeface="Arial "/>
                <a:ea typeface="SimHei" pitchFamily="49" charset="-122"/>
              </a:rPr>
              <a:t>霍  勇</a:t>
            </a:r>
            <a:r>
              <a:rPr lang="en-US" altLang="zh-CN" sz="2000" dirty="0">
                <a:solidFill>
                  <a:srgbClr val="000080"/>
                </a:solidFill>
                <a:latin typeface="Arial "/>
                <a:ea typeface="SimHei" pitchFamily="49" charset="-122"/>
              </a:rPr>
              <a:t>	</a:t>
            </a:r>
            <a:r>
              <a:rPr lang="zh-CN" altLang="en-US" sz="2000" dirty="0">
                <a:solidFill>
                  <a:srgbClr val="000080"/>
                </a:solidFill>
                <a:latin typeface="Arial "/>
                <a:ea typeface="SimHei" pitchFamily="49" charset="-122"/>
              </a:rPr>
              <a:t>中国</a:t>
            </a:r>
            <a:r>
              <a:rPr lang="en-US" altLang="zh-CN" sz="2000" dirty="0">
                <a:solidFill>
                  <a:srgbClr val="000080"/>
                </a:solidFill>
                <a:latin typeface="Arial "/>
                <a:ea typeface="SimHei" pitchFamily="49" charset="-122"/>
              </a:rPr>
              <a:t>	</a:t>
            </a:r>
            <a:r>
              <a:rPr lang="zh-CN" altLang="en-US" sz="2000" dirty="0">
                <a:solidFill>
                  <a:srgbClr val="000080"/>
                </a:solidFill>
                <a:latin typeface="Arial "/>
                <a:ea typeface="SimHei" pitchFamily="49" charset="-122"/>
              </a:rPr>
              <a:t>心脏病专家</a:t>
            </a:r>
            <a:endParaRPr lang="en-US" altLang="zh-CN" sz="2000" dirty="0">
              <a:solidFill>
                <a:srgbClr val="000080"/>
              </a:solidFill>
              <a:latin typeface="Arial "/>
              <a:ea typeface="SimHei" pitchFamily="49" charset="-122"/>
            </a:endParaRPr>
          </a:p>
          <a:p>
            <a:pPr marL="384175" indent="-371475">
              <a:tabLst>
                <a:tab pos="381000" algn="l"/>
                <a:tab pos="3619500" algn="ctr"/>
                <a:tab pos="5249863" algn="l"/>
              </a:tabLst>
            </a:pPr>
            <a:r>
              <a:rPr lang="en-US" sz="2000" dirty="0" smtClean="0">
                <a:solidFill>
                  <a:srgbClr val="000080"/>
                </a:solidFill>
                <a:latin typeface="Arial "/>
                <a:ea typeface="SimHei" pitchFamily="49" charset="-122"/>
              </a:rPr>
              <a:t>John </a:t>
            </a:r>
            <a:r>
              <a:rPr lang="en-US" sz="2000" dirty="0">
                <a:solidFill>
                  <a:srgbClr val="000080"/>
                </a:solidFill>
                <a:latin typeface="Arial "/>
                <a:ea typeface="SimHei" pitchFamily="49" charset="-122"/>
              </a:rPr>
              <a:t>McMurray	</a:t>
            </a:r>
            <a:r>
              <a:rPr lang="zh-CN" altLang="en-US" sz="2000" dirty="0">
                <a:solidFill>
                  <a:srgbClr val="000080"/>
                </a:solidFill>
                <a:latin typeface="Arial "/>
                <a:ea typeface="SimHei" pitchFamily="49" charset="-122"/>
              </a:rPr>
              <a:t>英国</a:t>
            </a:r>
            <a:r>
              <a:rPr lang="en-US" sz="2000" dirty="0">
                <a:solidFill>
                  <a:srgbClr val="000080"/>
                </a:solidFill>
                <a:latin typeface="Arial "/>
                <a:ea typeface="SimHei" pitchFamily="49" charset="-122"/>
              </a:rPr>
              <a:t>	</a:t>
            </a:r>
            <a:r>
              <a:rPr lang="zh-CN" altLang="en-US" sz="2000" dirty="0" smtClean="0">
                <a:solidFill>
                  <a:srgbClr val="000080"/>
                </a:solidFill>
                <a:latin typeface="Arial "/>
                <a:ea typeface="SimHei" pitchFamily="49" charset="-122"/>
              </a:rPr>
              <a:t>心脏病专家</a:t>
            </a:r>
            <a:endParaRPr lang="en-US" sz="2000" dirty="0">
              <a:solidFill>
                <a:srgbClr val="000080"/>
              </a:solidFill>
              <a:latin typeface="Arial "/>
              <a:ea typeface="SimHei" pitchFamily="49" charset="-122"/>
            </a:endParaRPr>
          </a:p>
          <a:p>
            <a:pPr marL="384175" indent="-371475">
              <a:tabLst>
                <a:tab pos="381000" algn="l"/>
                <a:tab pos="3619500" algn="ctr"/>
                <a:tab pos="5249863" algn="l"/>
              </a:tabLst>
            </a:pPr>
            <a:r>
              <a:rPr lang="en-US" sz="2000" dirty="0">
                <a:solidFill>
                  <a:srgbClr val="000080"/>
                </a:solidFill>
                <a:latin typeface="Arial "/>
                <a:ea typeface="SimHei" pitchFamily="49" charset="-122"/>
              </a:rPr>
              <a:t>Lars </a:t>
            </a:r>
            <a:r>
              <a:rPr lang="en-US" sz="2000" dirty="0" err="1">
                <a:solidFill>
                  <a:srgbClr val="000080"/>
                </a:solidFill>
                <a:latin typeface="Arial "/>
                <a:ea typeface="SimHei" pitchFamily="49" charset="-122"/>
              </a:rPr>
              <a:t>Ryden</a:t>
            </a:r>
            <a:r>
              <a:rPr lang="en-US" sz="2000" dirty="0">
                <a:solidFill>
                  <a:srgbClr val="000080"/>
                </a:solidFill>
                <a:latin typeface="Arial "/>
                <a:ea typeface="SimHei" pitchFamily="49" charset="-122"/>
              </a:rPr>
              <a:t>	</a:t>
            </a:r>
            <a:r>
              <a:rPr lang="zh-CN" altLang="en-US" sz="2000" dirty="0">
                <a:solidFill>
                  <a:srgbClr val="000080"/>
                </a:solidFill>
                <a:latin typeface="Arial "/>
                <a:ea typeface="SimHei" pitchFamily="49" charset="-122"/>
              </a:rPr>
              <a:t>瑞典</a:t>
            </a:r>
            <a:r>
              <a:rPr lang="en-US" sz="2000" dirty="0">
                <a:solidFill>
                  <a:srgbClr val="000080"/>
                </a:solidFill>
                <a:latin typeface="Arial "/>
                <a:ea typeface="SimHei" pitchFamily="49" charset="-122"/>
              </a:rPr>
              <a:t>	</a:t>
            </a:r>
            <a:r>
              <a:rPr lang="zh-CN" altLang="en-US" sz="2000" dirty="0" smtClean="0">
                <a:solidFill>
                  <a:srgbClr val="000080"/>
                </a:solidFill>
                <a:latin typeface="Arial "/>
                <a:ea typeface="SimHei" pitchFamily="49" charset="-122"/>
              </a:rPr>
              <a:t>心脏病专家</a:t>
            </a:r>
            <a:endParaRPr lang="en-US" sz="2000" dirty="0">
              <a:solidFill>
                <a:srgbClr val="000080"/>
              </a:solidFill>
              <a:latin typeface="Arial "/>
              <a:ea typeface="SimHei" pitchFamily="49" charset="-122"/>
            </a:endParaRPr>
          </a:p>
          <a:p>
            <a:pPr marL="384175" indent="-371475">
              <a:tabLst>
                <a:tab pos="381000" algn="l"/>
                <a:tab pos="3619500" algn="ctr"/>
                <a:tab pos="5249863" algn="l"/>
              </a:tabLst>
            </a:pPr>
            <a:r>
              <a:rPr lang="en-US" sz="2000" dirty="0">
                <a:solidFill>
                  <a:srgbClr val="000080"/>
                </a:solidFill>
                <a:latin typeface="Arial "/>
                <a:ea typeface="SimHei" pitchFamily="49" charset="-122"/>
              </a:rPr>
              <a:t>Michal </a:t>
            </a:r>
            <a:r>
              <a:rPr lang="en-US" sz="2000" dirty="0" err="1">
                <a:solidFill>
                  <a:srgbClr val="000080"/>
                </a:solidFill>
                <a:latin typeface="Arial "/>
                <a:ea typeface="SimHei" pitchFamily="49" charset="-122"/>
              </a:rPr>
              <a:t>Tendera</a:t>
            </a:r>
            <a:r>
              <a:rPr lang="en-US" sz="2000" dirty="0">
                <a:solidFill>
                  <a:srgbClr val="000080"/>
                </a:solidFill>
                <a:latin typeface="Arial "/>
                <a:ea typeface="SimHei" pitchFamily="49" charset="-122"/>
              </a:rPr>
              <a:t>	</a:t>
            </a:r>
            <a:r>
              <a:rPr lang="zh-CN" altLang="en-US" sz="2000" dirty="0" smtClean="0">
                <a:solidFill>
                  <a:srgbClr val="000080"/>
                </a:solidFill>
                <a:latin typeface="Arial "/>
                <a:ea typeface="SimHei" pitchFamily="49" charset="-122"/>
              </a:rPr>
              <a:t>波兰</a:t>
            </a:r>
            <a:r>
              <a:rPr lang="en-US" sz="2000" dirty="0" smtClean="0">
                <a:solidFill>
                  <a:srgbClr val="000080"/>
                </a:solidFill>
                <a:latin typeface="Arial "/>
                <a:ea typeface="SimHei" pitchFamily="49" charset="-122"/>
              </a:rPr>
              <a:t> </a:t>
            </a:r>
            <a:r>
              <a:rPr lang="en-US" sz="2000" dirty="0">
                <a:solidFill>
                  <a:srgbClr val="000080"/>
                </a:solidFill>
                <a:latin typeface="Arial "/>
                <a:ea typeface="SimHei" pitchFamily="49" charset="-122"/>
              </a:rPr>
              <a:t>	</a:t>
            </a:r>
            <a:r>
              <a:rPr lang="zh-CN" altLang="en-US" sz="2000" dirty="0" smtClean="0">
                <a:solidFill>
                  <a:srgbClr val="000080"/>
                </a:solidFill>
                <a:latin typeface="Arial "/>
                <a:ea typeface="SimHei" pitchFamily="49" charset="-122"/>
              </a:rPr>
              <a:t>心脏病专家</a:t>
            </a:r>
            <a:endParaRPr lang="en-US" sz="2000" dirty="0">
              <a:solidFill>
                <a:srgbClr val="000080"/>
              </a:solidFill>
              <a:latin typeface="Arial "/>
              <a:ea typeface="SimHei" pitchFamily="49" charset="-122"/>
            </a:endParaRPr>
          </a:p>
          <a:p>
            <a:pPr marL="384175" indent="-371475">
              <a:spcAft>
                <a:spcPct val="50000"/>
              </a:spcAft>
              <a:tabLst>
                <a:tab pos="381000" algn="l"/>
                <a:tab pos="3619500" algn="ctr"/>
                <a:tab pos="5249863" algn="l"/>
              </a:tabLst>
            </a:pPr>
            <a:r>
              <a:rPr lang="en-US" sz="2000" dirty="0" err="1">
                <a:solidFill>
                  <a:srgbClr val="000080"/>
                </a:solidFill>
                <a:latin typeface="Arial "/>
                <a:ea typeface="SimHei" pitchFamily="49" charset="-122"/>
              </a:rPr>
              <a:t>Jaakko</a:t>
            </a:r>
            <a:r>
              <a:rPr lang="en-US" sz="2000" dirty="0">
                <a:solidFill>
                  <a:srgbClr val="000080"/>
                </a:solidFill>
                <a:latin typeface="Arial "/>
                <a:ea typeface="SimHei" pitchFamily="49" charset="-122"/>
              </a:rPr>
              <a:t> </a:t>
            </a:r>
            <a:r>
              <a:rPr lang="en-US" sz="2000" dirty="0" err="1">
                <a:solidFill>
                  <a:srgbClr val="000080"/>
                </a:solidFill>
                <a:latin typeface="Arial "/>
                <a:ea typeface="SimHei" pitchFamily="49" charset="-122"/>
              </a:rPr>
              <a:t>Tuomilehto</a:t>
            </a:r>
            <a:r>
              <a:rPr lang="en-US" sz="2000" dirty="0">
                <a:solidFill>
                  <a:srgbClr val="000080"/>
                </a:solidFill>
                <a:latin typeface="Arial "/>
                <a:ea typeface="SimHei" pitchFamily="49" charset="-122"/>
              </a:rPr>
              <a:t>	</a:t>
            </a:r>
            <a:r>
              <a:rPr lang="zh-CN" altLang="en-US" sz="2000" dirty="0" smtClean="0">
                <a:solidFill>
                  <a:srgbClr val="000080"/>
                </a:solidFill>
                <a:latin typeface="Arial "/>
                <a:ea typeface="SimHei" pitchFamily="49" charset="-122"/>
              </a:rPr>
              <a:t>芬兰</a:t>
            </a:r>
            <a:r>
              <a:rPr lang="en-US" sz="2000" dirty="0">
                <a:solidFill>
                  <a:srgbClr val="000080"/>
                </a:solidFill>
                <a:latin typeface="Arial "/>
                <a:ea typeface="SimHei" pitchFamily="49" charset="-122"/>
              </a:rPr>
              <a:t>	</a:t>
            </a:r>
            <a:r>
              <a:rPr lang="zh-CN" altLang="en-US" sz="2000" dirty="0" smtClean="0">
                <a:solidFill>
                  <a:srgbClr val="000080"/>
                </a:solidFill>
                <a:latin typeface="Arial "/>
                <a:ea typeface="SimHei" pitchFamily="49" charset="-122"/>
              </a:rPr>
              <a:t>流行病学家</a:t>
            </a:r>
            <a:endParaRPr lang="en-US" sz="2000" dirty="0">
              <a:solidFill>
                <a:srgbClr val="000080"/>
              </a:solidFill>
              <a:latin typeface="Arial "/>
              <a:ea typeface="SimHei" pitchFamily="49" charset="-122"/>
            </a:endParaRPr>
          </a:p>
          <a:p>
            <a:pPr marL="384175" indent="-371475">
              <a:tabLst>
                <a:tab pos="381000" algn="l"/>
                <a:tab pos="3619500" algn="ctr"/>
                <a:tab pos="5249863" algn="l"/>
              </a:tabLst>
            </a:pPr>
            <a:r>
              <a:rPr lang="en-US" sz="2000" i="1" dirty="0" smtClean="0">
                <a:solidFill>
                  <a:srgbClr val="000080"/>
                </a:solidFill>
                <a:latin typeface="Arial "/>
                <a:ea typeface="SimHei" pitchFamily="49" charset="-122"/>
              </a:rPr>
              <a:t>DTU</a:t>
            </a:r>
            <a:r>
              <a:rPr lang="zh-CN" altLang="en-US" sz="2000" i="1" dirty="0" smtClean="0">
                <a:solidFill>
                  <a:srgbClr val="000080"/>
                </a:solidFill>
                <a:latin typeface="Arial "/>
                <a:ea typeface="SimHei" pitchFamily="49" charset="-122"/>
              </a:rPr>
              <a:t>临床研究负责人</a:t>
            </a:r>
            <a:endParaRPr lang="en-US" sz="2000" dirty="0">
              <a:solidFill>
                <a:srgbClr val="000080"/>
              </a:solidFill>
              <a:latin typeface="Arial "/>
              <a:ea typeface="SimHei" pitchFamily="49" charset="-122"/>
            </a:endParaRPr>
          </a:p>
          <a:p>
            <a:pPr marL="384175" indent="-371475">
              <a:tabLst>
                <a:tab pos="381000" algn="l"/>
                <a:tab pos="3619500" algn="ctr"/>
                <a:tab pos="5249863" algn="l"/>
              </a:tabLst>
            </a:pPr>
            <a:r>
              <a:rPr lang="zh-CN" altLang="en-US" sz="2000" i="1" dirty="0" smtClean="0">
                <a:solidFill>
                  <a:srgbClr val="000080"/>
                </a:solidFill>
                <a:latin typeface="Arial "/>
                <a:ea typeface="SimHei" pitchFamily="49" charset="-122"/>
              </a:rPr>
              <a:t>拜尔项目经理</a:t>
            </a:r>
            <a:r>
              <a:rPr lang="en-US" sz="2000" i="1" dirty="0" smtClean="0">
                <a:solidFill>
                  <a:srgbClr val="000080"/>
                </a:solidFill>
                <a:latin typeface="Arial "/>
                <a:ea typeface="SimHei" pitchFamily="49" charset="-122"/>
              </a:rPr>
              <a:t> </a:t>
            </a:r>
            <a:r>
              <a:rPr lang="en-US" sz="2000" i="1" dirty="0">
                <a:solidFill>
                  <a:srgbClr val="000080"/>
                </a:solidFill>
                <a:latin typeface="Arial "/>
                <a:ea typeface="SimHei" pitchFamily="49" charset="-122"/>
              </a:rPr>
              <a:t>(2)</a:t>
            </a:r>
            <a:endParaRPr lang="en-US" sz="2000" dirty="0">
              <a:solidFill>
                <a:srgbClr val="000080"/>
              </a:solidFill>
              <a:latin typeface="Arial "/>
              <a:ea typeface="SimHei" pitchFamily="49" charset="-122"/>
            </a:endParaRPr>
          </a:p>
          <a:p>
            <a:pPr marL="384175" indent="-371475">
              <a:spcAft>
                <a:spcPct val="50000"/>
              </a:spcAft>
              <a:tabLst>
                <a:tab pos="381000" algn="l"/>
                <a:tab pos="3619500" algn="ctr"/>
                <a:tab pos="5249863" algn="l"/>
              </a:tabLst>
            </a:pPr>
            <a:endParaRPr lang="en-US" sz="2000" b="1" i="1" dirty="0">
              <a:solidFill>
                <a:srgbClr val="000080"/>
              </a:solidFill>
              <a:latin typeface="Arial "/>
              <a:ea typeface="SimHei" pitchFamily="49" charset="-122"/>
            </a:endParaRPr>
          </a:p>
          <a:p>
            <a:pPr marL="384175" indent="-371475">
              <a:tabLst>
                <a:tab pos="381000" algn="l"/>
                <a:tab pos="3619500" algn="ctr"/>
                <a:tab pos="5249863" algn="l"/>
              </a:tabLst>
            </a:pPr>
            <a:r>
              <a:rPr lang="zh-CN" altLang="en-US" sz="2000" dirty="0" smtClean="0">
                <a:solidFill>
                  <a:srgbClr val="000080"/>
                </a:solidFill>
                <a:latin typeface="Arial "/>
                <a:ea typeface="SimHei" pitchFamily="49" charset="-122"/>
              </a:rPr>
              <a:t>荣誉顾问</a:t>
            </a:r>
            <a:endParaRPr lang="en-US" altLang="zh-CN" sz="2000" dirty="0" smtClean="0">
              <a:solidFill>
                <a:srgbClr val="000080"/>
              </a:solidFill>
              <a:latin typeface="Arial "/>
              <a:ea typeface="SimHei" pitchFamily="49" charset="-122"/>
            </a:endParaRPr>
          </a:p>
          <a:p>
            <a:pPr marL="384175" indent="-371475">
              <a:tabLst>
                <a:tab pos="381000" algn="l"/>
                <a:tab pos="3619500" algn="ctr"/>
                <a:tab pos="5249863" algn="l"/>
              </a:tabLst>
            </a:pPr>
            <a:r>
              <a:rPr lang="zh-CN" altLang="en-US" sz="2000" dirty="0" smtClean="0">
                <a:solidFill>
                  <a:srgbClr val="000080"/>
                </a:solidFill>
                <a:latin typeface="Arial "/>
                <a:ea typeface="SimHei" pitchFamily="49" charset="-122"/>
              </a:rPr>
              <a:t>陈家伦</a:t>
            </a:r>
            <a:r>
              <a:rPr lang="en-US" sz="2000" dirty="0">
                <a:solidFill>
                  <a:srgbClr val="000080"/>
                </a:solidFill>
                <a:latin typeface="Arial "/>
                <a:ea typeface="SimHei" pitchFamily="49" charset="-122"/>
              </a:rPr>
              <a:t>	</a:t>
            </a:r>
            <a:r>
              <a:rPr lang="zh-CN" altLang="en-US" sz="2000" dirty="0" smtClean="0">
                <a:solidFill>
                  <a:srgbClr val="000080"/>
                </a:solidFill>
                <a:latin typeface="Arial "/>
                <a:ea typeface="SimHei" pitchFamily="49" charset="-122"/>
              </a:rPr>
              <a:t>中国</a:t>
            </a:r>
            <a:r>
              <a:rPr lang="en-US" sz="2000" dirty="0">
                <a:solidFill>
                  <a:srgbClr val="000080"/>
                </a:solidFill>
                <a:latin typeface="Arial "/>
                <a:ea typeface="SimHei" pitchFamily="49" charset="-122"/>
              </a:rPr>
              <a:t>	</a:t>
            </a:r>
            <a:r>
              <a:rPr lang="zh-CN" altLang="en-US" sz="2000" dirty="0" smtClean="0">
                <a:solidFill>
                  <a:srgbClr val="000080"/>
                </a:solidFill>
                <a:latin typeface="Arial "/>
                <a:ea typeface="SimHei" pitchFamily="49" charset="-122"/>
              </a:rPr>
              <a:t>糖尿病专家</a:t>
            </a:r>
            <a:endParaRPr lang="en-US" sz="1400" i="1" dirty="0">
              <a:solidFill>
                <a:srgbClr val="000080"/>
              </a:solidFill>
              <a:latin typeface="Arial "/>
              <a:ea typeface="SimHei" pitchFamily="49" charset="-122"/>
            </a:endParaRPr>
          </a:p>
        </p:txBody>
      </p:sp>
      <p:sp>
        <p:nvSpPr>
          <p:cNvPr id="48131" name="Rectangle 3"/>
          <p:cNvSpPr>
            <a:spLocks noGrp="1" noChangeArrowheads="1"/>
          </p:cNvSpPr>
          <p:nvPr>
            <p:ph type="title"/>
          </p:nvPr>
        </p:nvSpPr>
        <p:spPr>
          <a:xfrm>
            <a:off x="528638" y="114300"/>
            <a:ext cx="8086725" cy="519113"/>
          </a:xfrm>
          <a:noFill/>
        </p:spPr>
        <p:txBody>
          <a:bodyPr/>
          <a:lstStyle/>
          <a:p>
            <a:pPr eaLnBrk="1" hangingPunct="1"/>
            <a:r>
              <a:rPr lang="en-GB" sz="2800" dirty="0" smtClean="0">
                <a:latin typeface="Arial "/>
                <a:ea typeface="SimHei" pitchFamily="49" charset="-122"/>
              </a:rPr>
              <a:t>ACE</a:t>
            </a:r>
            <a:r>
              <a:rPr lang="zh-CN" altLang="en-US" sz="2800" dirty="0" smtClean="0">
                <a:latin typeface="Arial "/>
                <a:ea typeface="SimHei" pitchFamily="49" charset="-122"/>
              </a:rPr>
              <a:t>指导委员会</a:t>
            </a:r>
            <a:endParaRPr lang="en-GB" dirty="0" smtClean="0">
              <a:latin typeface="Arial "/>
              <a:ea typeface="SimHei" pitchFamily="49" charset="-122"/>
            </a:endParaRPr>
          </a:p>
        </p:txBody>
      </p:sp>
      <p:pic>
        <p:nvPicPr>
          <p:cNvPr id="48132" name="Picture 5"/>
          <p:cNvPicPr>
            <a:picLocks noChangeAspect="1" noChangeArrowheads="1"/>
          </p:cNvPicPr>
          <p:nvPr/>
        </p:nvPicPr>
        <p:blipFill>
          <a:blip r:embed="rId3"/>
          <a:srcRect/>
          <a:stretch>
            <a:fillRect/>
          </a:stretch>
        </p:blipFill>
        <p:spPr bwMode="auto">
          <a:xfrm>
            <a:off x="8102600" y="6273800"/>
            <a:ext cx="914400" cy="469900"/>
          </a:xfrm>
          <a:prstGeom prst="rect">
            <a:avLst/>
          </a:prstGeom>
          <a:noFill/>
          <a:ln w="9525">
            <a:noFill/>
            <a:miter lim="800000"/>
            <a:headEnd/>
            <a:tailEnd/>
          </a:ln>
        </p:spPr>
      </p:pic>
      <p:sp>
        <p:nvSpPr>
          <p:cNvPr id="48133" name="Line 6"/>
          <p:cNvSpPr>
            <a:spLocks noChangeShapeType="1"/>
          </p:cNvSpPr>
          <p:nvPr/>
        </p:nvSpPr>
        <p:spPr bwMode="auto">
          <a:xfrm flipV="1">
            <a:off x="831850" y="639763"/>
            <a:ext cx="7372350" cy="38100"/>
          </a:xfrm>
          <a:prstGeom prst="line">
            <a:avLst/>
          </a:prstGeom>
          <a:noFill/>
          <a:ln w="57150">
            <a:solidFill>
              <a:srgbClr val="800000"/>
            </a:solidFill>
            <a:round/>
            <a:headEnd/>
            <a:tailEnd/>
          </a:ln>
        </p:spPr>
        <p:txBody>
          <a:bodyPr wrap="none" anchor="ctr"/>
          <a:lstStyle/>
          <a:p>
            <a:endParaRPr lang="el-G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690563" y="781050"/>
            <a:ext cx="7791450" cy="4056495"/>
          </a:xfrm>
          <a:prstGeom prst="rect">
            <a:avLst/>
          </a:prstGeom>
          <a:noFill/>
          <a:ln w="25400">
            <a:noFill/>
            <a:miter lim="800000"/>
            <a:headEnd/>
            <a:tailEnd/>
          </a:ln>
        </p:spPr>
        <p:txBody>
          <a:bodyPr>
            <a:spAutoFit/>
          </a:bodyPr>
          <a:lstStyle/>
          <a:p>
            <a:pPr marL="384175" indent="-371475" eaLnBrk="0" hangingPunct="0">
              <a:spcBef>
                <a:spcPct val="20000"/>
              </a:spcBef>
              <a:buClr>
                <a:srgbClr val="804000"/>
              </a:buClr>
              <a:buFont typeface="Times" pitchFamily="-106" charset="0"/>
              <a:buChar char="•"/>
              <a:tabLst>
                <a:tab pos="5992813" algn="l"/>
              </a:tabLst>
            </a:pPr>
            <a:r>
              <a:rPr lang="en-GB" sz="2800" dirty="0" smtClean="0">
                <a:solidFill>
                  <a:srgbClr val="00007F"/>
                </a:solidFill>
                <a:latin typeface="Arial "/>
                <a:ea typeface="SimHei" pitchFamily="49" charset="-122"/>
              </a:rPr>
              <a:t>ACE</a:t>
            </a:r>
            <a:r>
              <a:rPr lang="zh-CN" altLang="en-US" sz="2800" dirty="0" smtClean="0">
                <a:solidFill>
                  <a:srgbClr val="00007F"/>
                </a:solidFill>
                <a:latin typeface="Arial "/>
                <a:ea typeface="SimHei" pitchFamily="49" charset="-122"/>
              </a:rPr>
              <a:t>于</a:t>
            </a:r>
            <a:r>
              <a:rPr lang="en-US" altLang="zh-CN" sz="2800" dirty="0" smtClean="0">
                <a:solidFill>
                  <a:srgbClr val="00007F"/>
                </a:solidFill>
                <a:latin typeface="Arial "/>
                <a:ea typeface="SimHei" pitchFamily="49" charset="-122"/>
              </a:rPr>
              <a:t>2008</a:t>
            </a:r>
            <a:r>
              <a:rPr lang="zh-CN" altLang="en-US" sz="2800" dirty="0" smtClean="0">
                <a:solidFill>
                  <a:srgbClr val="00007F"/>
                </a:solidFill>
                <a:latin typeface="Arial "/>
                <a:ea typeface="SimHei" pitchFamily="49" charset="-122"/>
              </a:rPr>
              <a:t>年</a:t>
            </a:r>
            <a:r>
              <a:rPr lang="en-US" altLang="zh-CN" sz="2800" dirty="0" smtClean="0">
                <a:solidFill>
                  <a:srgbClr val="00007F"/>
                </a:solidFill>
                <a:latin typeface="Arial "/>
                <a:ea typeface="SimHei" pitchFamily="49" charset="-122"/>
              </a:rPr>
              <a:t>5</a:t>
            </a:r>
            <a:r>
              <a:rPr lang="zh-CN" altLang="en-US" sz="2800" dirty="0" smtClean="0">
                <a:solidFill>
                  <a:srgbClr val="00007F"/>
                </a:solidFill>
                <a:latin typeface="Arial "/>
                <a:ea typeface="SimHei" pitchFamily="49" charset="-122"/>
              </a:rPr>
              <a:t>月在广州召开的中国南方国际心血管病学术会议上正式发布</a:t>
            </a:r>
            <a:endParaRPr lang="en-US" altLang="zh-CN" sz="2800" dirty="0" smtClean="0">
              <a:solidFill>
                <a:srgbClr val="00007F"/>
              </a:solidFill>
              <a:latin typeface="Arial "/>
              <a:ea typeface="SimHei" pitchFamily="49" charset="-122"/>
            </a:endParaRPr>
          </a:p>
          <a:p>
            <a:pPr marL="384175" indent="-371475" eaLnBrk="0" hangingPunct="0">
              <a:spcBef>
                <a:spcPct val="20000"/>
              </a:spcBef>
              <a:buClr>
                <a:srgbClr val="804000"/>
              </a:buClr>
              <a:buFont typeface="Times" pitchFamily="-106" charset="0"/>
              <a:buChar char="•"/>
              <a:tabLst>
                <a:tab pos="5992813" algn="l"/>
              </a:tabLst>
            </a:pPr>
            <a:r>
              <a:rPr lang="zh-CN" altLang="en-US" sz="2800" dirty="0" smtClean="0">
                <a:solidFill>
                  <a:srgbClr val="00007F"/>
                </a:solidFill>
                <a:latin typeface="Arial "/>
                <a:ea typeface="SimHei" pitchFamily="49" charset="-122"/>
              </a:rPr>
              <a:t>培训并启动了</a:t>
            </a:r>
            <a:r>
              <a:rPr lang="en-GB" sz="2800" dirty="0" smtClean="0">
                <a:solidFill>
                  <a:srgbClr val="00007F"/>
                </a:solidFill>
                <a:latin typeface="Arial "/>
                <a:ea typeface="SimHei" pitchFamily="49" charset="-122"/>
              </a:rPr>
              <a:t>177</a:t>
            </a:r>
            <a:r>
              <a:rPr lang="zh-CN" altLang="en-US" sz="2800" dirty="0" smtClean="0">
                <a:solidFill>
                  <a:srgbClr val="00007F"/>
                </a:solidFill>
                <a:latin typeface="Arial "/>
                <a:ea typeface="SimHei" pitchFamily="49" charset="-122"/>
              </a:rPr>
              <a:t>家中心</a:t>
            </a:r>
            <a:endParaRPr lang="en-GB" sz="2800" dirty="0" smtClean="0">
              <a:solidFill>
                <a:srgbClr val="00007F"/>
              </a:solidFill>
              <a:latin typeface="Arial "/>
              <a:ea typeface="SimHei" pitchFamily="49" charset="-122"/>
            </a:endParaRPr>
          </a:p>
          <a:p>
            <a:pPr marL="384175" indent="-371475" eaLnBrk="0" hangingPunct="0">
              <a:spcBef>
                <a:spcPct val="20000"/>
              </a:spcBef>
              <a:buClr>
                <a:srgbClr val="804000"/>
              </a:buClr>
              <a:tabLst>
                <a:tab pos="5992813" algn="l"/>
              </a:tabLst>
            </a:pPr>
            <a:r>
              <a:rPr lang="en-GB" sz="2800" dirty="0" smtClean="0">
                <a:solidFill>
                  <a:srgbClr val="00007F"/>
                </a:solidFill>
                <a:latin typeface="Arial "/>
                <a:ea typeface="SimHei" pitchFamily="49" charset="-122"/>
              </a:rPr>
              <a:t>  156</a:t>
            </a:r>
            <a:r>
              <a:rPr lang="zh-CN" altLang="en-US" sz="2800" dirty="0" smtClean="0">
                <a:solidFill>
                  <a:srgbClr val="00007F"/>
                </a:solidFill>
                <a:latin typeface="Arial "/>
                <a:ea typeface="SimHei" pitchFamily="49" charset="-122"/>
              </a:rPr>
              <a:t>家中心仍在持续随访病人</a:t>
            </a:r>
            <a:endParaRPr lang="en-GB" sz="2800" dirty="0">
              <a:solidFill>
                <a:srgbClr val="00007F"/>
              </a:solidFill>
              <a:latin typeface="Arial "/>
              <a:ea typeface="SimHei" pitchFamily="49" charset="-122"/>
            </a:endParaRPr>
          </a:p>
          <a:p>
            <a:pPr marL="384175" indent="-371475" eaLnBrk="0" hangingPunct="0">
              <a:spcBef>
                <a:spcPct val="20000"/>
              </a:spcBef>
              <a:buClr>
                <a:srgbClr val="804000"/>
              </a:buClr>
              <a:buFont typeface="Times" pitchFamily="-106" charset="0"/>
              <a:buChar char="•"/>
              <a:tabLst>
                <a:tab pos="5992813" algn="l"/>
              </a:tabLst>
            </a:pPr>
            <a:r>
              <a:rPr lang="zh-CN" altLang="en-US" sz="2800" dirty="0" smtClean="0">
                <a:solidFill>
                  <a:srgbClr val="00007F"/>
                </a:solidFill>
                <a:latin typeface="Arial "/>
                <a:ea typeface="SimHei" pitchFamily="49" charset="-122"/>
              </a:rPr>
              <a:t>首例患者随机于</a:t>
            </a:r>
            <a:r>
              <a:rPr lang="en-US" altLang="zh-CN" sz="2800" dirty="0" smtClean="0">
                <a:solidFill>
                  <a:srgbClr val="00007F"/>
                </a:solidFill>
                <a:latin typeface="Arial "/>
                <a:ea typeface="SimHei" pitchFamily="49" charset="-122"/>
              </a:rPr>
              <a:t>2009</a:t>
            </a:r>
            <a:r>
              <a:rPr lang="zh-CN" altLang="en-US" sz="2800" dirty="0" smtClean="0">
                <a:solidFill>
                  <a:srgbClr val="00007F"/>
                </a:solidFill>
                <a:latin typeface="Arial "/>
                <a:ea typeface="SimHei" pitchFamily="49" charset="-122"/>
              </a:rPr>
              <a:t>年</a:t>
            </a:r>
            <a:r>
              <a:rPr lang="en-US" altLang="zh-CN" sz="2800" dirty="0" smtClean="0">
                <a:solidFill>
                  <a:srgbClr val="00007F"/>
                </a:solidFill>
                <a:latin typeface="Arial "/>
                <a:ea typeface="SimHei" pitchFamily="49" charset="-122"/>
              </a:rPr>
              <a:t>2</a:t>
            </a:r>
            <a:r>
              <a:rPr lang="zh-CN" altLang="en-US" sz="2800" dirty="0" smtClean="0">
                <a:solidFill>
                  <a:srgbClr val="00007F"/>
                </a:solidFill>
                <a:latin typeface="Arial "/>
                <a:ea typeface="SimHei" pitchFamily="49" charset="-122"/>
              </a:rPr>
              <a:t>月</a:t>
            </a:r>
            <a:r>
              <a:rPr lang="en-US" altLang="zh-CN" sz="2800" dirty="0" smtClean="0">
                <a:solidFill>
                  <a:srgbClr val="00007F"/>
                </a:solidFill>
                <a:latin typeface="Arial "/>
                <a:ea typeface="SimHei" pitchFamily="49" charset="-122"/>
              </a:rPr>
              <a:t>17</a:t>
            </a:r>
            <a:r>
              <a:rPr lang="zh-CN" altLang="en-US" sz="2800" dirty="0" smtClean="0">
                <a:solidFill>
                  <a:srgbClr val="00007F"/>
                </a:solidFill>
                <a:latin typeface="Arial "/>
                <a:ea typeface="SimHei" pitchFamily="49" charset="-122"/>
              </a:rPr>
              <a:t>日</a:t>
            </a:r>
            <a:endParaRPr lang="en-GB" sz="2800" dirty="0" smtClean="0">
              <a:solidFill>
                <a:srgbClr val="00007F"/>
              </a:solidFill>
              <a:latin typeface="Arial "/>
              <a:ea typeface="SimHei" pitchFamily="49" charset="-122"/>
            </a:endParaRPr>
          </a:p>
          <a:p>
            <a:pPr marL="384175" indent="-371475" eaLnBrk="0" hangingPunct="0">
              <a:spcBef>
                <a:spcPct val="20000"/>
              </a:spcBef>
              <a:buClr>
                <a:srgbClr val="804000"/>
              </a:buClr>
              <a:buFont typeface="Times" pitchFamily="-106" charset="0"/>
              <a:buChar char="•"/>
              <a:tabLst>
                <a:tab pos="5992813" algn="l"/>
              </a:tabLst>
            </a:pPr>
            <a:r>
              <a:rPr lang="en-US" altLang="zh-CN" sz="2800" dirty="0" smtClean="0">
                <a:solidFill>
                  <a:srgbClr val="00007F"/>
                </a:solidFill>
                <a:latin typeface="Arial "/>
                <a:ea typeface="SimHei" pitchFamily="49" charset="-122"/>
              </a:rPr>
              <a:t>2015</a:t>
            </a:r>
            <a:r>
              <a:rPr lang="zh-CN" altLang="en-US" sz="2800" dirty="0" smtClean="0">
                <a:solidFill>
                  <a:srgbClr val="00007F"/>
                </a:solidFill>
                <a:latin typeface="Arial "/>
                <a:ea typeface="SimHei" pitchFamily="49" charset="-122"/>
              </a:rPr>
              <a:t>年</a:t>
            </a:r>
            <a:r>
              <a:rPr lang="en-US" altLang="zh-CN" sz="2800" dirty="0" smtClean="0">
                <a:solidFill>
                  <a:srgbClr val="00007F"/>
                </a:solidFill>
                <a:latin typeface="Arial "/>
                <a:ea typeface="SimHei" pitchFamily="49" charset="-122"/>
              </a:rPr>
              <a:t>10</a:t>
            </a:r>
            <a:r>
              <a:rPr lang="zh-CN" altLang="en-US" sz="2800" dirty="0" smtClean="0">
                <a:solidFill>
                  <a:srgbClr val="00007F"/>
                </a:solidFill>
                <a:latin typeface="Arial "/>
                <a:ea typeface="SimHei" pitchFamily="49" charset="-122"/>
              </a:rPr>
              <a:t>月</a:t>
            </a:r>
            <a:r>
              <a:rPr lang="en-US" altLang="zh-CN" sz="2800" dirty="0" smtClean="0">
                <a:solidFill>
                  <a:srgbClr val="00007F"/>
                </a:solidFill>
                <a:latin typeface="Arial "/>
                <a:ea typeface="SimHei" pitchFamily="49" charset="-122"/>
              </a:rPr>
              <a:t>23</a:t>
            </a:r>
            <a:r>
              <a:rPr lang="zh-CN" altLang="en-US" sz="2800" dirty="0" smtClean="0">
                <a:solidFill>
                  <a:srgbClr val="00007F"/>
                </a:solidFill>
                <a:latin typeface="Arial "/>
                <a:ea typeface="SimHei" pitchFamily="49" charset="-122"/>
              </a:rPr>
              <a:t>日入组结束</a:t>
            </a:r>
            <a:endParaRPr lang="en-GB" sz="2800" dirty="0" smtClean="0">
              <a:solidFill>
                <a:srgbClr val="00007F"/>
              </a:solidFill>
              <a:latin typeface="Arial "/>
              <a:ea typeface="SimHei" pitchFamily="49" charset="-122"/>
            </a:endParaRPr>
          </a:p>
          <a:p>
            <a:pPr marL="384175" indent="-371475" eaLnBrk="0" hangingPunct="0">
              <a:spcBef>
                <a:spcPct val="20000"/>
              </a:spcBef>
              <a:buClr>
                <a:srgbClr val="804000"/>
              </a:buClr>
              <a:buFont typeface="Times" pitchFamily="-106" charset="0"/>
              <a:buChar char="•"/>
              <a:tabLst>
                <a:tab pos="5992813" algn="l"/>
              </a:tabLst>
            </a:pPr>
            <a:r>
              <a:rPr lang="en-GB" sz="2800" dirty="0" smtClean="0">
                <a:solidFill>
                  <a:srgbClr val="00007F"/>
                </a:solidFill>
                <a:latin typeface="Arial "/>
                <a:ea typeface="SimHei" pitchFamily="49" charset="-122"/>
              </a:rPr>
              <a:t>6,526</a:t>
            </a:r>
            <a:r>
              <a:rPr lang="zh-CN" altLang="en-US" sz="2800" dirty="0">
                <a:solidFill>
                  <a:srgbClr val="00007F"/>
                </a:solidFill>
                <a:latin typeface="Arial "/>
                <a:ea typeface="SimHei" pitchFamily="49" charset="-122"/>
              </a:rPr>
              <a:t>名</a:t>
            </a:r>
            <a:r>
              <a:rPr lang="zh-CN" altLang="en-US" sz="2800" dirty="0" smtClean="0">
                <a:solidFill>
                  <a:srgbClr val="00007F"/>
                </a:solidFill>
                <a:latin typeface="Arial "/>
                <a:ea typeface="SimHei" pitchFamily="49" charset="-122"/>
              </a:rPr>
              <a:t>患者被随机</a:t>
            </a:r>
            <a:endParaRPr lang="en-GB" sz="2800" dirty="0">
              <a:solidFill>
                <a:srgbClr val="00007F"/>
              </a:solidFill>
              <a:latin typeface="Arial "/>
              <a:ea typeface="SimHei" pitchFamily="49" charset="-122"/>
            </a:endParaRPr>
          </a:p>
          <a:p>
            <a:pPr marL="384175" indent="-371475" eaLnBrk="0" hangingPunct="0">
              <a:spcBef>
                <a:spcPct val="20000"/>
              </a:spcBef>
              <a:buClr>
                <a:srgbClr val="804000"/>
              </a:buClr>
              <a:buFont typeface="Times" pitchFamily="-106" charset="0"/>
              <a:buChar char="•"/>
              <a:tabLst>
                <a:tab pos="5992813" algn="l"/>
              </a:tabLst>
            </a:pPr>
            <a:r>
              <a:rPr lang="zh-CN" altLang="en-US" sz="2800" dirty="0" smtClean="0">
                <a:solidFill>
                  <a:srgbClr val="00007F"/>
                </a:solidFill>
                <a:latin typeface="Arial "/>
                <a:ea typeface="SimHei" pitchFamily="49" charset="-122"/>
              </a:rPr>
              <a:t>结果预计在</a:t>
            </a:r>
            <a:r>
              <a:rPr lang="en-US" altLang="zh-CN" sz="2800" dirty="0" smtClean="0">
                <a:solidFill>
                  <a:srgbClr val="00007F"/>
                </a:solidFill>
                <a:latin typeface="Arial "/>
                <a:ea typeface="SimHei" pitchFamily="49" charset="-122"/>
              </a:rPr>
              <a:t>2017</a:t>
            </a:r>
            <a:r>
              <a:rPr lang="zh-CN" altLang="en-US" sz="2800" dirty="0" smtClean="0">
                <a:solidFill>
                  <a:srgbClr val="00007F"/>
                </a:solidFill>
                <a:latin typeface="Arial "/>
                <a:ea typeface="SimHei" pitchFamily="49" charset="-122"/>
              </a:rPr>
              <a:t>年发表</a:t>
            </a:r>
            <a:endParaRPr lang="en-GB" sz="2800" dirty="0">
              <a:solidFill>
                <a:srgbClr val="00007F"/>
              </a:solidFill>
              <a:latin typeface="Arial "/>
              <a:ea typeface="SimHei" pitchFamily="49" charset="-122"/>
            </a:endParaRPr>
          </a:p>
        </p:txBody>
      </p:sp>
      <p:sp>
        <p:nvSpPr>
          <p:cNvPr id="50179" name="Rectangle 3"/>
          <p:cNvSpPr>
            <a:spLocks noGrp="1" noChangeArrowheads="1"/>
          </p:cNvSpPr>
          <p:nvPr>
            <p:ph type="title"/>
          </p:nvPr>
        </p:nvSpPr>
        <p:spPr>
          <a:xfrm>
            <a:off x="528638" y="78294"/>
            <a:ext cx="8086725" cy="584775"/>
          </a:xfrm>
          <a:noFill/>
        </p:spPr>
        <p:txBody>
          <a:bodyPr/>
          <a:lstStyle/>
          <a:p>
            <a:pPr eaLnBrk="1" hangingPunct="1"/>
            <a:r>
              <a:rPr lang="zh-CN" altLang="en-US" dirty="0" smtClean="0">
                <a:latin typeface="Arial "/>
                <a:ea typeface="SimHei" pitchFamily="49" charset="-122"/>
              </a:rPr>
              <a:t>里程碑</a:t>
            </a:r>
            <a:endParaRPr lang="en-GB" dirty="0" smtClean="0">
              <a:latin typeface="Arial "/>
              <a:ea typeface="SimHei" pitchFamily="49" charset="-122"/>
            </a:endParaRPr>
          </a:p>
        </p:txBody>
      </p:sp>
      <p:sp>
        <p:nvSpPr>
          <p:cNvPr id="50180" name="Line 4"/>
          <p:cNvSpPr>
            <a:spLocks noChangeShapeType="1"/>
          </p:cNvSpPr>
          <p:nvPr/>
        </p:nvSpPr>
        <p:spPr bwMode="auto">
          <a:xfrm flipV="1">
            <a:off x="925513" y="639763"/>
            <a:ext cx="7372350" cy="38100"/>
          </a:xfrm>
          <a:prstGeom prst="line">
            <a:avLst/>
          </a:prstGeom>
          <a:noFill/>
          <a:ln w="57150">
            <a:solidFill>
              <a:srgbClr val="800000"/>
            </a:solidFill>
            <a:round/>
            <a:headEnd/>
            <a:tailEnd/>
          </a:ln>
        </p:spPr>
        <p:txBody>
          <a:bodyPr wrap="none" anchor="ctr"/>
          <a:lstStyle/>
          <a:p>
            <a:endParaRPr lang="el-G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 Box 2"/>
          <p:cNvSpPr txBox="1">
            <a:spLocks noChangeArrowheads="1"/>
          </p:cNvSpPr>
          <p:nvPr/>
        </p:nvSpPr>
        <p:spPr bwMode="auto">
          <a:xfrm>
            <a:off x="690563" y="781050"/>
            <a:ext cx="7791450" cy="3785652"/>
          </a:xfrm>
          <a:prstGeom prst="rect">
            <a:avLst/>
          </a:prstGeom>
          <a:noFill/>
          <a:ln w="25400">
            <a:noFill/>
            <a:miter lim="800000"/>
            <a:headEnd/>
            <a:tailEnd/>
          </a:ln>
        </p:spPr>
        <p:txBody>
          <a:bodyPr>
            <a:spAutoFit/>
          </a:bodyPr>
          <a:lstStyle/>
          <a:p>
            <a:pPr eaLnBrk="0" hangingPunct="0">
              <a:spcBef>
                <a:spcPct val="20000"/>
              </a:spcBef>
              <a:buClr>
                <a:srgbClr val="804000"/>
              </a:buClr>
              <a:tabLst>
                <a:tab pos="5992813" algn="l"/>
              </a:tabLst>
            </a:pPr>
            <a:r>
              <a:rPr lang="en-GB" sz="2000" dirty="0" smtClean="0">
                <a:solidFill>
                  <a:srgbClr val="00007F"/>
                </a:solidFill>
              </a:rPr>
              <a:t>Rationale </a:t>
            </a:r>
            <a:r>
              <a:rPr lang="en-GB" sz="2000" dirty="0">
                <a:solidFill>
                  <a:srgbClr val="00007F"/>
                </a:solidFill>
              </a:rPr>
              <a:t>for and design of the Acarbose Cardiovascular Evaluation (ACE) </a:t>
            </a:r>
            <a:r>
              <a:rPr lang="en-GB" sz="2000" dirty="0" smtClean="0">
                <a:solidFill>
                  <a:srgbClr val="00007F"/>
                </a:solidFill>
              </a:rPr>
              <a:t>trial. Rury </a:t>
            </a:r>
            <a:r>
              <a:rPr lang="en-GB" sz="2000" dirty="0">
                <a:solidFill>
                  <a:srgbClr val="00007F"/>
                </a:solidFill>
              </a:rPr>
              <a:t>R Holman, Mary A Bethel, Juliana CN Chan, Jean-Louis Chiasson, Zoë Doran, </a:t>
            </a:r>
            <a:r>
              <a:rPr lang="en-GB" sz="2000" dirty="0" err="1">
                <a:solidFill>
                  <a:srgbClr val="00007F"/>
                </a:solidFill>
              </a:rPr>
              <a:t>Junbo</a:t>
            </a:r>
            <a:r>
              <a:rPr lang="en-GB" sz="2000" dirty="0">
                <a:solidFill>
                  <a:srgbClr val="00007F"/>
                </a:solidFill>
              </a:rPr>
              <a:t> </a:t>
            </a:r>
            <a:r>
              <a:rPr lang="en-GB" sz="2000" dirty="0" err="1">
                <a:solidFill>
                  <a:srgbClr val="00007F"/>
                </a:solidFill>
              </a:rPr>
              <a:t>Ge</a:t>
            </a:r>
            <a:r>
              <a:rPr lang="en-GB" sz="2000" dirty="0">
                <a:solidFill>
                  <a:srgbClr val="00007F"/>
                </a:solidFill>
              </a:rPr>
              <a:t>, </a:t>
            </a:r>
            <a:r>
              <a:rPr lang="en-GB" sz="2000" dirty="0" err="1">
                <a:solidFill>
                  <a:srgbClr val="00007F"/>
                </a:solidFill>
              </a:rPr>
              <a:t>Hertzel</a:t>
            </a:r>
            <a:r>
              <a:rPr lang="en-GB" sz="2000" dirty="0">
                <a:solidFill>
                  <a:srgbClr val="00007F"/>
                </a:solidFill>
              </a:rPr>
              <a:t> Gerstein, Yong </a:t>
            </a:r>
            <a:r>
              <a:rPr lang="en-GB" sz="2000" dirty="0" err="1">
                <a:solidFill>
                  <a:srgbClr val="00007F"/>
                </a:solidFill>
              </a:rPr>
              <a:t>Huo</a:t>
            </a:r>
            <a:r>
              <a:rPr lang="en-GB" sz="2000" dirty="0">
                <a:solidFill>
                  <a:srgbClr val="00007F"/>
                </a:solidFill>
              </a:rPr>
              <a:t>, John J McMurray, Lars </a:t>
            </a:r>
            <a:r>
              <a:rPr lang="en-GB" sz="2000" dirty="0" err="1">
                <a:solidFill>
                  <a:srgbClr val="00007F"/>
                </a:solidFill>
              </a:rPr>
              <a:t>Ryden</a:t>
            </a:r>
            <a:r>
              <a:rPr lang="en-GB" sz="2000" dirty="0">
                <a:solidFill>
                  <a:srgbClr val="00007F"/>
                </a:solidFill>
              </a:rPr>
              <a:t>, Winitha Liyanage, Stefan Schröder, Michal Tendera, Michael J Theodorakis, Jaakko Tuomilehto, Wenying Yang, Dayi Hu, Changyu Pan for the ACE Study </a:t>
            </a:r>
            <a:r>
              <a:rPr lang="en-GB" sz="2000" dirty="0" smtClean="0">
                <a:solidFill>
                  <a:srgbClr val="00007F"/>
                </a:solidFill>
              </a:rPr>
              <a:t>Group.</a:t>
            </a:r>
          </a:p>
          <a:p>
            <a:pPr marL="457200" indent="-457200" eaLnBrk="0" hangingPunct="0">
              <a:spcBef>
                <a:spcPct val="20000"/>
              </a:spcBef>
              <a:buFont typeface="+mj-lt"/>
              <a:buAutoNum type="arabicPeriod"/>
              <a:tabLst>
                <a:tab pos="5992813" algn="l"/>
              </a:tabLst>
            </a:pPr>
            <a:r>
              <a:rPr lang="en-GB" sz="2000" i="1" dirty="0" smtClean="0">
                <a:solidFill>
                  <a:srgbClr val="00007F"/>
                </a:solidFill>
              </a:rPr>
              <a:t>American </a:t>
            </a:r>
            <a:r>
              <a:rPr lang="en-GB" sz="2000" i="1" dirty="0">
                <a:solidFill>
                  <a:srgbClr val="00007F"/>
                </a:solidFill>
              </a:rPr>
              <a:t>Heart Journal 2014;168:23-</a:t>
            </a:r>
            <a:r>
              <a:rPr lang="en-GB" sz="2000" i="1" dirty="0" smtClean="0">
                <a:solidFill>
                  <a:srgbClr val="00007F"/>
                </a:solidFill>
              </a:rPr>
              <a:t>29 </a:t>
            </a:r>
            <a:endParaRPr lang="en-GB" sz="2000" i="1" dirty="0">
              <a:solidFill>
                <a:srgbClr val="00007F"/>
              </a:solidFill>
            </a:endParaRPr>
          </a:p>
          <a:p>
            <a:pPr marL="457200" indent="-457200" eaLnBrk="0" hangingPunct="0">
              <a:spcBef>
                <a:spcPct val="20000"/>
              </a:spcBef>
              <a:buFont typeface="+mj-lt"/>
              <a:buAutoNum type="arabicPeriod"/>
              <a:tabLst>
                <a:tab pos="5992813" algn="l"/>
              </a:tabLst>
            </a:pPr>
            <a:r>
              <a:rPr lang="en-GB" sz="2000" i="1" dirty="0" smtClean="0">
                <a:solidFill>
                  <a:srgbClr val="00007F"/>
                </a:solidFill>
              </a:rPr>
              <a:t>Chinese Journal of Cardiology 2015;43:412 (Abstract)</a:t>
            </a:r>
          </a:p>
          <a:p>
            <a:pPr marL="457200" indent="-457200" eaLnBrk="0" hangingPunct="0">
              <a:spcBef>
                <a:spcPct val="20000"/>
              </a:spcBef>
              <a:buFont typeface="+mj-lt"/>
              <a:buAutoNum type="arabicPeriod"/>
              <a:tabLst>
                <a:tab pos="5992813" algn="l"/>
              </a:tabLst>
            </a:pPr>
            <a:r>
              <a:rPr lang="en-GB" sz="2000" i="1" dirty="0" err="1" smtClean="0">
                <a:solidFill>
                  <a:srgbClr val="00007F"/>
                </a:solidFill>
              </a:rPr>
              <a:t>Int</a:t>
            </a:r>
            <a:r>
              <a:rPr lang="en-GB" sz="2000" i="1" dirty="0" smtClean="0">
                <a:solidFill>
                  <a:srgbClr val="00007F"/>
                </a:solidFill>
              </a:rPr>
              <a:t> </a:t>
            </a:r>
            <a:r>
              <a:rPr lang="en-GB" sz="2000" i="1" dirty="0">
                <a:solidFill>
                  <a:srgbClr val="00007F"/>
                </a:solidFill>
              </a:rPr>
              <a:t>J </a:t>
            </a:r>
            <a:r>
              <a:rPr lang="en-GB" sz="2000" i="1" dirty="0" err="1">
                <a:solidFill>
                  <a:srgbClr val="00007F"/>
                </a:solidFill>
              </a:rPr>
              <a:t>Endocrinol</a:t>
            </a:r>
            <a:r>
              <a:rPr lang="en-GB" sz="2000" i="1" dirty="0">
                <a:solidFill>
                  <a:srgbClr val="00007F"/>
                </a:solidFill>
              </a:rPr>
              <a:t> </a:t>
            </a:r>
            <a:r>
              <a:rPr lang="en-GB" sz="2000" i="1" dirty="0" err="1">
                <a:solidFill>
                  <a:srgbClr val="00007F"/>
                </a:solidFill>
              </a:rPr>
              <a:t>Metab</a:t>
            </a:r>
            <a:r>
              <a:rPr lang="en-GB" sz="2000" i="1" dirty="0">
                <a:solidFill>
                  <a:srgbClr val="00007F"/>
                </a:solidFill>
              </a:rPr>
              <a:t>. 2016 (Full text)</a:t>
            </a:r>
            <a:endParaRPr lang="en-GB" sz="2000" i="1" dirty="0" smtClean="0">
              <a:solidFill>
                <a:srgbClr val="00007F"/>
              </a:solidFill>
            </a:endParaRPr>
          </a:p>
          <a:p>
            <a:pPr eaLnBrk="0" hangingPunct="0">
              <a:spcBef>
                <a:spcPct val="20000"/>
              </a:spcBef>
              <a:buClr>
                <a:srgbClr val="804000"/>
              </a:buClr>
              <a:tabLst>
                <a:tab pos="5992813" algn="l"/>
              </a:tabLst>
            </a:pPr>
            <a:endParaRPr lang="en-GB" sz="2000" dirty="0" smtClean="0">
              <a:solidFill>
                <a:srgbClr val="00007F"/>
              </a:solidFill>
            </a:endParaRPr>
          </a:p>
          <a:p>
            <a:pPr eaLnBrk="0" hangingPunct="0">
              <a:spcBef>
                <a:spcPct val="20000"/>
              </a:spcBef>
              <a:buClr>
                <a:srgbClr val="804000"/>
              </a:buClr>
              <a:tabLst>
                <a:tab pos="5992813" algn="l"/>
              </a:tabLst>
            </a:pPr>
            <a:r>
              <a:rPr lang="en-GB" sz="2000" dirty="0" smtClean="0">
                <a:solidFill>
                  <a:srgbClr val="00007F"/>
                </a:solidFill>
              </a:rPr>
              <a:t>	</a:t>
            </a:r>
            <a:endParaRPr lang="en-GB" sz="2000" dirty="0">
              <a:solidFill>
                <a:srgbClr val="00007F"/>
              </a:solidFill>
            </a:endParaRPr>
          </a:p>
        </p:txBody>
      </p:sp>
      <p:sp>
        <p:nvSpPr>
          <p:cNvPr id="50179" name="Rectangle 3"/>
          <p:cNvSpPr>
            <a:spLocks noGrp="1" noChangeArrowheads="1"/>
          </p:cNvSpPr>
          <p:nvPr>
            <p:ph type="title"/>
          </p:nvPr>
        </p:nvSpPr>
        <p:spPr>
          <a:xfrm>
            <a:off x="528638" y="78294"/>
            <a:ext cx="8086725" cy="584775"/>
          </a:xfrm>
          <a:noFill/>
        </p:spPr>
        <p:txBody>
          <a:bodyPr/>
          <a:lstStyle/>
          <a:p>
            <a:pPr eaLnBrk="1" hangingPunct="1"/>
            <a:r>
              <a:rPr lang="zh-CN" altLang="en-US" dirty="0" smtClean="0">
                <a:latin typeface="SimHei" pitchFamily="49" charset="-122"/>
                <a:ea typeface="SimHei" pitchFamily="49" charset="-122"/>
              </a:rPr>
              <a:t>发表文章</a:t>
            </a:r>
            <a:endParaRPr lang="en-GB" dirty="0" smtClean="0">
              <a:latin typeface="SimHei" pitchFamily="49" charset="-122"/>
              <a:ea typeface="SimHei" pitchFamily="49" charset="-122"/>
            </a:endParaRPr>
          </a:p>
        </p:txBody>
      </p:sp>
      <p:sp>
        <p:nvSpPr>
          <p:cNvPr id="50180" name="Line 4"/>
          <p:cNvSpPr>
            <a:spLocks noChangeShapeType="1"/>
          </p:cNvSpPr>
          <p:nvPr/>
        </p:nvSpPr>
        <p:spPr bwMode="auto">
          <a:xfrm flipV="1">
            <a:off x="925513" y="639763"/>
            <a:ext cx="7372350" cy="38100"/>
          </a:xfrm>
          <a:prstGeom prst="line">
            <a:avLst/>
          </a:prstGeom>
          <a:noFill/>
          <a:ln w="57150">
            <a:solidFill>
              <a:srgbClr val="800000"/>
            </a:solidFill>
            <a:round/>
            <a:headEnd/>
            <a:tailEnd/>
          </a:ln>
        </p:spPr>
        <p:txBody>
          <a:bodyPr wrap="none" anchor="ctr"/>
          <a:lstStyle/>
          <a:p>
            <a:endParaRPr lang="el-G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57238" y="112713"/>
            <a:ext cx="7661275" cy="519112"/>
          </a:xfrm>
          <a:noFill/>
        </p:spPr>
        <p:txBody>
          <a:bodyPr/>
          <a:lstStyle/>
          <a:p>
            <a:pPr eaLnBrk="1" hangingPunct="1"/>
            <a:r>
              <a:rPr lang="en-GB" sz="2800" dirty="0" smtClean="0">
                <a:solidFill>
                  <a:srgbClr val="00007F"/>
                </a:solidFill>
                <a:latin typeface="Arial "/>
              </a:rPr>
              <a:t>ACE</a:t>
            </a:r>
            <a:r>
              <a:rPr lang="zh-CN" altLang="en-US" sz="2800" dirty="0" smtClean="0">
                <a:solidFill>
                  <a:srgbClr val="00007F"/>
                </a:solidFill>
                <a:latin typeface="SimHei" pitchFamily="49" charset="-122"/>
                <a:ea typeface="SimHei" pitchFamily="49" charset="-122"/>
              </a:rPr>
              <a:t>试验的背景</a:t>
            </a:r>
            <a:endParaRPr lang="en-GB" sz="2800" dirty="0" smtClean="0">
              <a:latin typeface="SimHei" pitchFamily="49" charset="-122"/>
              <a:ea typeface="SimHei" pitchFamily="49" charset="-122"/>
            </a:endParaRPr>
          </a:p>
        </p:txBody>
      </p:sp>
      <p:sp>
        <p:nvSpPr>
          <p:cNvPr id="17411" name="Rectangle 3"/>
          <p:cNvSpPr>
            <a:spLocks noGrp="1" noChangeArrowheads="1"/>
          </p:cNvSpPr>
          <p:nvPr>
            <p:ph type="body" idx="1"/>
          </p:nvPr>
        </p:nvSpPr>
        <p:spPr>
          <a:xfrm>
            <a:off x="325438" y="727075"/>
            <a:ext cx="8509000" cy="4798237"/>
          </a:xfrm>
          <a:noFill/>
        </p:spPr>
        <p:txBody>
          <a:bodyPr>
            <a:spAutoFit/>
          </a:bodyPr>
          <a:lstStyle/>
          <a:p>
            <a:pPr eaLnBrk="1" hangingPunct="1">
              <a:spcAft>
                <a:spcPct val="45000"/>
              </a:spcAft>
              <a:buFont typeface="Times" pitchFamily="-106" charset="0"/>
              <a:buChar char="•"/>
            </a:pPr>
            <a:r>
              <a:rPr lang="zh-CN" altLang="en-US" sz="2400" dirty="0">
                <a:latin typeface="Arial" panose="020B0604020202020204" pitchFamily="34" charset="0"/>
                <a:ea typeface="SimHei" pitchFamily="49" charset="-122"/>
              </a:rPr>
              <a:t>越来越多的证据</a:t>
            </a:r>
            <a:r>
              <a:rPr lang="zh-CN" altLang="en-US" sz="2400" dirty="0" smtClean="0">
                <a:latin typeface="Arial" panose="020B0604020202020204" pitchFamily="34" charset="0"/>
                <a:ea typeface="SimHei" pitchFamily="49" charset="-122"/>
              </a:rPr>
              <a:t>表明“糖尿病前期”和</a:t>
            </a:r>
            <a:r>
              <a:rPr lang="zh-CN" altLang="en-US" sz="2400" dirty="0">
                <a:latin typeface="Arial" panose="020B0604020202020204" pitchFamily="34" charset="0"/>
                <a:ea typeface="SimHei" pitchFamily="49" charset="-122"/>
              </a:rPr>
              <a:t>心血管疾病</a:t>
            </a:r>
            <a:r>
              <a:rPr lang="zh-CN" altLang="en-US" sz="2400" dirty="0" smtClean="0">
                <a:latin typeface="Arial" panose="020B0604020202020204" pitchFamily="34" charset="0"/>
                <a:ea typeface="SimHei" pitchFamily="49" charset="-122"/>
              </a:rPr>
              <a:t>密切相关</a:t>
            </a:r>
            <a:r>
              <a:rPr lang="en-US" sz="2400" dirty="0" smtClean="0">
                <a:latin typeface="Arial" pitchFamily="34" charset="0"/>
                <a:ea typeface="SimHei" pitchFamily="49" charset="-122"/>
              </a:rPr>
              <a:t>(CVD)</a:t>
            </a:r>
          </a:p>
          <a:p>
            <a:pPr>
              <a:lnSpc>
                <a:spcPct val="110000"/>
              </a:lnSpc>
              <a:spcBef>
                <a:spcPts val="600"/>
              </a:spcBef>
              <a:spcAft>
                <a:spcPts val="600"/>
              </a:spcAft>
              <a:buFont typeface="Times" pitchFamily="-106" charset="0"/>
              <a:buChar char="•"/>
            </a:pPr>
            <a:r>
              <a:rPr lang="zh-CN" altLang="en-US" sz="2400" dirty="0">
                <a:latin typeface="Arial" panose="020B0604020202020204" pitchFamily="34" charset="0"/>
                <a:ea typeface="SimHei" pitchFamily="49" charset="-122"/>
              </a:rPr>
              <a:t>对</a:t>
            </a:r>
            <a:r>
              <a:rPr lang="en-US" altLang="zh-CN" sz="2400" dirty="0">
                <a:latin typeface="Arial" panose="020B0604020202020204" pitchFamily="34" charset="0"/>
                <a:ea typeface="SimHei" pitchFamily="49" charset="-122"/>
              </a:rPr>
              <a:t>2</a:t>
            </a:r>
            <a:r>
              <a:rPr lang="zh-CN" altLang="en-US" sz="2400" dirty="0">
                <a:latin typeface="Arial" panose="020B0604020202020204" pitchFamily="34" charset="0"/>
                <a:ea typeface="SimHei" pitchFamily="49" charset="-122"/>
              </a:rPr>
              <a:t>型糖尿病常规风险因素的治疗并不能将心血管疾病风险降低到非糖尿病人群的水平</a:t>
            </a:r>
            <a:endParaRPr lang="en-US" altLang="zh-CN" sz="2400" dirty="0">
              <a:latin typeface="Arial" panose="020B0604020202020204" pitchFamily="34" charset="0"/>
              <a:ea typeface="SimHei" pitchFamily="49" charset="-122"/>
            </a:endParaRPr>
          </a:p>
          <a:p>
            <a:pPr eaLnBrk="1" hangingPunct="1">
              <a:spcAft>
                <a:spcPct val="45000"/>
              </a:spcAft>
              <a:buFont typeface="Times" pitchFamily="-106" charset="0"/>
              <a:buChar char="•"/>
            </a:pPr>
            <a:r>
              <a:rPr lang="zh-CN" altLang="en-US" sz="2400" dirty="0" smtClean="0">
                <a:latin typeface="Arial" pitchFamily="34" charset="0"/>
                <a:ea typeface="SimHei" pitchFamily="49" charset="-122"/>
              </a:rPr>
              <a:t>餐后高血糖也许可以解释糖尿病和“糖尿病前期”病人额外的风险</a:t>
            </a:r>
            <a:endParaRPr lang="en-US" sz="2400" dirty="0" smtClean="0">
              <a:latin typeface="Arial" pitchFamily="34" charset="0"/>
              <a:ea typeface="SimHei" pitchFamily="49" charset="-122"/>
            </a:endParaRPr>
          </a:p>
          <a:p>
            <a:pPr eaLnBrk="1" hangingPunct="1">
              <a:lnSpc>
                <a:spcPct val="110000"/>
              </a:lnSpc>
              <a:spcBef>
                <a:spcPts val="600"/>
              </a:spcBef>
              <a:spcAft>
                <a:spcPts val="600"/>
              </a:spcAft>
              <a:buFont typeface="Times" pitchFamily="-106" charset="0"/>
              <a:buChar char="•"/>
            </a:pPr>
            <a:r>
              <a:rPr lang="zh-CN" altLang="en-US" sz="2400" dirty="0">
                <a:latin typeface="Arial" panose="020B0604020202020204" pitchFamily="34" charset="0"/>
                <a:ea typeface="SimHei" pitchFamily="49" charset="-122"/>
              </a:rPr>
              <a:t>用阿卡波糖降低餐后血糖</a:t>
            </a:r>
            <a:r>
              <a:rPr lang="zh-CN" altLang="en-US" sz="2400" dirty="0" smtClean="0">
                <a:latin typeface="Arial" panose="020B0604020202020204" pitchFamily="34" charset="0"/>
                <a:ea typeface="SimHei" pitchFamily="49" charset="-122"/>
              </a:rPr>
              <a:t>显示</a:t>
            </a:r>
            <a:r>
              <a:rPr lang="en-US" altLang="zh-CN" sz="2400" baseline="30000" dirty="0" smtClean="0">
                <a:latin typeface="Arial" panose="020B0604020202020204" pitchFamily="34" charset="0"/>
                <a:ea typeface="SimHei" pitchFamily="49" charset="-122"/>
              </a:rPr>
              <a:t>1</a:t>
            </a:r>
            <a:r>
              <a:rPr lang="zh-CN" altLang="en-US" sz="2400" dirty="0" smtClean="0">
                <a:latin typeface="Arial" panose="020B0604020202020204" pitchFamily="34" charset="0"/>
                <a:ea typeface="SimHei" pitchFamily="49" charset="-122"/>
              </a:rPr>
              <a:t>可降低“糖尿病前期”的</a:t>
            </a:r>
            <a:r>
              <a:rPr lang="zh-CN" altLang="en-US" sz="2400" dirty="0">
                <a:latin typeface="Arial" panose="020B0604020202020204" pitchFamily="34" charset="0"/>
                <a:ea typeface="SimHei" pitchFamily="49" charset="-122"/>
              </a:rPr>
              <a:t>心血管疾病风险</a:t>
            </a:r>
            <a:endParaRPr lang="en-US" altLang="zh-CN" sz="2400" dirty="0">
              <a:latin typeface="Arial" panose="020B0604020202020204" pitchFamily="34" charset="0"/>
              <a:ea typeface="SimHei" pitchFamily="49" charset="-122"/>
            </a:endParaRPr>
          </a:p>
          <a:p>
            <a:pPr eaLnBrk="1" hangingPunct="1">
              <a:lnSpc>
                <a:spcPct val="110000"/>
              </a:lnSpc>
              <a:spcBef>
                <a:spcPts val="600"/>
              </a:spcBef>
              <a:spcAft>
                <a:spcPts val="600"/>
              </a:spcAft>
              <a:buFont typeface="Times" pitchFamily="-106" charset="0"/>
              <a:buChar char="•"/>
            </a:pPr>
            <a:r>
              <a:rPr lang="zh-CN" altLang="en-US" sz="2400" dirty="0">
                <a:latin typeface="Arial" panose="020B0604020202020204" pitchFamily="34" charset="0"/>
                <a:ea typeface="SimHei" pitchFamily="49" charset="-122"/>
              </a:rPr>
              <a:t>然而，对已患有心血管疾病</a:t>
            </a:r>
            <a:r>
              <a:rPr lang="zh-CN" altLang="en-US" sz="2400" dirty="0" smtClean="0">
                <a:latin typeface="Arial" panose="020B0604020202020204" pitchFamily="34" charset="0"/>
                <a:ea typeface="SimHei" pitchFamily="49" charset="-122"/>
              </a:rPr>
              <a:t>和“糖尿病前期”患者</a:t>
            </a:r>
            <a:r>
              <a:rPr lang="zh-CN" altLang="en-US" sz="2400" dirty="0">
                <a:latin typeface="Arial" panose="020B0604020202020204" pitchFamily="34" charset="0"/>
                <a:ea typeface="SimHei" pitchFamily="49" charset="-122"/>
              </a:rPr>
              <a:t>新发生心血管事件的影响是未知的</a:t>
            </a:r>
            <a:endParaRPr lang="en-GB" altLang="zh-CN" sz="2400" dirty="0">
              <a:latin typeface="Arial" panose="020B0604020202020204" pitchFamily="34" charset="0"/>
              <a:ea typeface="SimHei" pitchFamily="49" charset="-122"/>
            </a:endParaRPr>
          </a:p>
        </p:txBody>
      </p:sp>
      <p:sp>
        <p:nvSpPr>
          <p:cNvPr id="17412" name="Text Box 4"/>
          <p:cNvSpPr txBox="1">
            <a:spLocks noChangeArrowheads="1"/>
          </p:cNvSpPr>
          <p:nvPr/>
        </p:nvSpPr>
        <p:spPr bwMode="auto">
          <a:xfrm>
            <a:off x="63500" y="6467475"/>
            <a:ext cx="6629400" cy="312738"/>
          </a:xfrm>
          <a:prstGeom prst="rect">
            <a:avLst/>
          </a:prstGeom>
          <a:noFill/>
          <a:ln w="25400">
            <a:noFill/>
            <a:miter lim="800000"/>
            <a:headEnd/>
            <a:tailEnd/>
          </a:ln>
        </p:spPr>
        <p:txBody>
          <a:bodyPr>
            <a:spAutoFit/>
          </a:bodyPr>
          <a:lstStyle/>
          <a:p>
            <a:pPr eaLnBrk="0" hangingPunct="0">
              <a:lnSpc>
                <a:spcPct val="90000"/>
              </a:lnSpc>
              <a:spcBef>
                <a:spcPct val="50000"/>
              </a:spcBef>
            </a:pPr>
            <a:r>
              <a:rPr lang="en-US" sz="1600" i="1">
                <a:solidFill>
                  <a:srgbClr val="00007D"/>
                </a:solidFill>
              </a:rPr>
              <a:t>1. Chiasson JL et al. JAMA 2003; 290(4): 486-94</a:t>
            </a:r>
          </a:p>
        </p:txBody>
      </p:sp>
      <p:pic>
        <p:nvPicPr>
          <p:cNvPr id="17413" name="Picture 5"/>
          <p:cNvPicPr>
            <a:picLocks noChangeAspect="1" noChangeArrowheads="1"/>
          </p:cNvPicPr>
          <p:nvPr/>
        </p:nvPicPr>
        <p:blipFill>
          <a:blip r:embed="rId3"/>
          <a:srcRect/>
          <a:stretch>
            <a:fillRect/>
          </a:stretch>
        </p:blipFill>
        <p:spPr bwMode="auto">
          <a:xfrm>
            <a:off x="8102600" y="6273800"/>
            <a:ext cx="914400" cy="469900"/>
          </a:xfrm>
          <a:prstGeom prst="rect">
            <a:avLst/>
          </a:prstGeom>
          <a:noFill/>
          <a:ln w="9525">
            <a:noFill/>
            <a:miter lim="800000"/>
            <a:headEnd/>
            <a:tailEnd/>
          </a:ln>
        </p:spPr>
      </p:pic>
      <p:sp>
        <p:nvSpPr>
          <p:cNvPr id="17414" name="Line 6"/>
          <p:cNvSpPr>
            <a:spLocks noChangeShapeType="1"/>
          </p:cNvSpPr>
          <p:nvPr/>
        </p:nvSpPr>
        <p:spPr bwMode="auto">
          <a:xfrm flipV="1">
            <a:off x="925513" y="639763"/>
            <a:ext cx="7372350" cy="38100"/>
          </a:xfrm>
          <a:prstGeom prst="line">
            <a:avLst/>
          </a:prstGeom>
          <a:noFill/>
          <a:ln w="57150">
            <a:solidFill>
              <a:srgbClr val="800000"/>
            </a:solidFill>
            <a:round/>
            <a:headEnd/>
            <a:tailEnd/>
          </a:ln>
        </p:spPr>
        <p:txBody>
          <a:bodyPr wrap="none" anchor="ctr"/>
          <a:lstStyle/>
          <a:p>
            <a:endParaRPr lang="el-G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2226" name="Picture 6"/>
          <p:cNvPicPr>
            <a:picLocks noChangeAspect="1" noChangeArrowheads="1"/>
          </p:cNvPicPr>
          <p:nvPr/>
        </p:nvPicPr>
        <p:blipFill>
          <a:blip r:embed="rId4"/>
          <a:srcRect/>
          <a:stretch>
            <a:fillRect/>
          </a:stretch>
        </p:blipFill>
        <p:spPr bwMode="auto">
          <a:xfrm>
            <a:off x="1095375" y="1462088"/>
            <a:ext cx="7391400" cy="3775075"/>
          </a:xfrm>
          <a:prstGeom prst="rect">
            <a:avLst/>
          </a:prstGeom>
          <a:noFill/>
          <a:ln w="25400">
            <a:noFill/>
            <a:miter lim="800000"/>
            <a:headEnd/>
            <a:tailEnd/>
          </a:ln>
        </p:spPr>
      </p:pic>
      <p:sp>
        <p:nvSpPr>
          <p:cNvPr id="234498" name="Rectangle 2"/>
          <p:cNvSpPr>
            <a:spLocks noChangeArrowheads="1"/>
          </p:cNvSpPr>
          <p:nvPr/>
        </p:nvSpPr>
        <p:spPr bwMode="auto">
          <a:xfrm>
            <a:off x="581025" y="174625"/>
            <a:ext cx="7997825" cy="556563"/>
          </a:xfrm>
          <a:prstGeom prst="rect">
            <a:avLst/>
          </a:prstGeom>
          <a:noFill/>
          <a:ln w="12700">
            <a:noFill/>
            <a:miter lim="800000"/>
            <a:headEnd/>
            <a:tailEnd/>
          </a:ln>
          <a:effectLst/>
        </p:spPr>
        <p:txBody>
          <a:bodyPr lIns="80962" tIns="31750" rIns="80962" bIns="31750">
            <a:spAutoFit/>
          </a:bodyPr>
          <a:lstStyle/>
          <a:p>
            <a:pPr algn="ctr"/>
            <a:r>
              <a:rPr lang="zh-CN" altLang="en-US" sz="3200" b="1" dirty="0" smtClean="0">
                <a:solidFill>
                  <a:srgbClr val="001380"/>
                </a:solidFill>
                <a:latin typeface="SimHei" pitchFamily="49" charset="-122"/>
                <a:ea typeface="SimHei" pitchFamily="49" charset="-122"/>
              </a:rPr>
              <a:t>谢谢</a:t>
            </a:r>
            <a:endParaRPr lang="en-US" sz="3200" b="1" dirty="0">
              <a:solidFill>
                <a:srgbClr val="001380"/>
              </a:solidFill>
              <a:latin typeface="SimHei" pitchFamily="49" charset="-122"/>
              <a:ea typeface="SimHei" pitchFamily="49" charset="-122"/>
            </a:endParaRPr>
          </a:p>
        </p:txBody>
      </p:sp>
      <p:sp>
        <p:nvSpPr>
          <p:cNvPr id="52228" name="Rectangle 3"/>
          <p:cNvSpPr>
            <a:spLocks noChangeArrowheads="1"/>
          </p:cNvSpPr>
          <p:nvPr/>
        </p:nvSpPr>
        <p:spPr bwMode="auto">
          <a:xfrm>
            <a:off x="733425" y="808038"/>
            <a:ext cx="7997825" cy="795337"/>
          </a:xfrm>
          <a:prstGeom prst="rect">
            <a:avLst/>
          </a:prstGeom>
          <a:noFill/>
          <a:ln w="12700">
            <a:noFill/>
            <a:miter lim="800000"/>
            <a:headEnd/>
            <a:tailEnd/>
          </a:ln>
        </p:spPr>
        <p:txBody>
          <a:bodyPr lIns="80962" tIns="31750" rIns="80962" bIns="31750">
            <a:spAutoFit/>
          </a:bodyPr>
          <a:lstStyle/>
          <a:p>
            <a:pPr algn="ctr"/>
            <a:r>
              <a:rPr lang="en-GB" sz="4800" b="1">
                <a:solidFill>
                  <a:srgbClr val="001380"/>
                </a:solidFill>
                <a:hlinkClick r:id="rId5"/>
              </a:rPr>
              <a:t>www.dtu.ox.ac.uk/ACE</a:t>
            </a:r>
            <a:endParaRPr lang="en-US" sz="3200" b="1">
              <a:solidFill>
                <a:srgbClr val="001380"/>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69925" y="111125"/>
            <a:ext cx="7804150" cy="519113"/>
          </a:xfrm>
          <a:noFill/>
        </p:spPr>
        <p:txBody>
          <a:bodyPr/>
          <a:lstStyle/>
          <a:p>
            <a:pPr eaLnBrk="1" hangingPunct="1"/>
            <a:r>
              <a:rPr lang="en-GB" sz="2800" dirty="0" smtClean="0">
                <a:latin typeface="Arial "/>
                <a:ea typeface="SimHei" pitchFamily="49" charset="-122"/>
              </a:rPr>
              <a:t>ACE</a:t>
            </a:r>
            <a:r>
              <a:rPr lang="zh-CN" altLang="en-US" sz="2800" dirty="0" smtClean="0">
                <a:latin typeface="Arial "/>
                <a:ea typeface="SimHei" pitchFamily="49" charset="-122"/>
              </a:rPr>
              <a:t>研究设计</a:t>
            </a:r>
            <a:endParaRPr lang="en-GB" dirty="0" smtClean="0">
              <a:latin typeface="Arial "/>
              <a:ea typeface="SimHei" pitchFamily="49" charset="-122"/>
            </a:endParaRPr>
          </a:p>
        </p:txBody>
      </p:sp>
      <p:sp>
        <p:nvSpPr>
          <p:cNvPr id="19459" name="Rectangle 3"/>
          <p:cNvSpPr>
            <a:spLocks noGrp="1" noChangeArrowheads="1"/>
          </p:cNvSpPr>
          <p:nvPr>
            <p:ph type="body" idx="1"/>
          </p:nvPr>
        </p:nvSpPr>
        <p:spPr>
          <a:xfrm>
            <a:off x="236538" y="746125"/>
            <a:ext cx="8686800" cy="3933384"/>
          </a:xfrm>
          <a:noFill/>
        </p:spPr>
        <p:txBody>
          <a:bodyPr>
            <a:spAutoFit/>
          </a:bodyPr>
          <a:lstStyle/>
          <a:p>
            <a:pPr marL="371475" indent="-371475" eaLnBrk="1" hangingPunct="1">
              <a:spcBef>
                <a:spcPct val="0"/>
              </a:spcBef>
              <a:spcAft>
                <a:spcPct val="40000"/>
              </a:spcAft>
              <a:buFont typeface="Times" pitchFamily="-106" charset="0"/>
              <a:buChar char="•"/>
              <a:tabLst>
                <a:tab pos="1054100" algn="l"/>
              </a:tabLst>
            </a:pPr>
            <a:r>
              <a:rPr lang="en-US" sz="2400" dirty="0" smtClean="0">
                <a:latin typeface="Arial "/>
                <a:ea typeface="SimHei" pitchFamily="49" charset="-122"/>
              </a:rPr>
              <a:t>ACE</a:t>
            </a:r>
            <a:r>
              <a:rPr lang="zh-CN" altLang="en-US" sz="2400" dirty="0" smtClean="0">
                <a:latin typeface="Arial "/>
                <a:ea typeface="SimHei" pitchFamily="49" charset="-122"/>
              </a:rPr>
              <a:t>是一个研究者设计的试验</a:t>
            </a:r>
            <a:endParaRPr lang="en-US" sz="2400" dirty="0" smtClean="0">
              <a:latin typeface="Arial "/>
              <a:ea typeface="SimHei" pitchFamily="49" charset="-122"/>
            </a:endParaRPr>
          </a:p>
          <a:p>
            <a:pPr marL="371475" indent="-371475" eaLnBrk="1" hangingPunct="1">
              <a:spcBef>
                <a:spcPct val="0"/>
              </a:spcBef>
              <a:spcAft>
                <a:spcPct val="40000"/>
              </a:spcAft>
              <a:buFont typeface="Times" pitchFamily="-106" charset="0"/>
              <a:buChar char="•"/>
              <a:tabLst>
                <a:tab pos="1054100" algn="l"/>
              </a:tabLst>
            </a:pPr>
            <a:r>
              <a:rPr lang="zh-CN" altLang="en-US" sz="2400" dirty="0" smtClean="0">
                <a:latin typeface="Arial "/>
                <a:ea typeface="SimHei" pitchFamily="49" charset="-122"/>
              </a:rPr>
              <a:t>多中心，随机的，在同时</a:t>
            </a:r>
            <a:r>
              <a:rPr lang="zh-CN" altLang="en-US" sz="2400" dirty="0">
                <a:latin typeface="Arial "/>
                <a:ea typeface="SimHei" pitchFamily="49" charset="-122"/>
              </a:rPr>
              <a:t>有心血管疾病和糖耐量</a:t>
            </a:r>
            <a:r>
              <a:rPr lang="zh-CN" altLang="en-US" sz="2400" dirty="0" smtClean="0">
                <a:latin typeface="Arial "/>
                <a:ea typeface="SimHei" pitchFamily="49" charset="-122"/>
              </a:rPr>
              <a:t>受损患者人群中的心血管终点事件试验 </a:t>
            </a:r>
            <a:endParaRPr lang="en-US" sz="2400" dirty="0" smtClean="0">
              <a:latin typeface="Arial "/>
              <a:ea typeface="SimHei" pitchFamily="49" charset="-122"/>
            </a:endParaRPr>
          </a:p>
          <a:p>
            <a:pPr marL="371475" indent="-371475" eaLnBrk="1" hangingPunct="1">
              <a:spcBef>
                <a:spcPct val="0"/>
              </a:spcBef>
              <a:spcAft>
                <a:spcPct val="40000"/>
              </a:spcAft>
              <a:buFont typeface="Times" pitchFamily="-106" charset="0"/>
              <a:buChar char="•"/>
              <a:tabLst>
                <a:tab pos="1054100" algn="l"/>
              </a:tabLst>
            </a:pPr>
            <a:r>
              <a:rPr lang="zh-CN" altLang="en-US" sz="2400" dirty="0">
                <a:latin typeface="Arial "/>
                <a:ea typeface="SimHei" pitchFamily="49" charset="-122"/>
              </a:rPr>
              <a:t>常规</a:t>
            </a:r>
            <a:r>
              <a:rPr lang="zh-CN" altLang="en-US" sz="2400" dirty="0" smtClean="0">
                <a:latin typeface="Arial "/>
                <a:ea typeface="SimHei" pitchFamily="49" charset="-122"/>
              </a:rPr>
              <a:t>治疗基础之上增加双盲阿卡波糖或安慰剂的比较</a:t>
            </a:r>
            <a:endParaRPr lang="en-US" altLang="zh-CN" sz="2400" dirty="0" smtClean="0">
              <a:latin typeface="Arial "/>
              <a:ea typeface="SimHei" pitchFamily="49" charset="-122"/>
            </a:endParaRPr>
          </a:p>
          <a:p>
            <a:pPr marL="371475" indent="-371475" eaLnBrk="1" hangingPunct="1">
              <a:spcBef>
                <a:spcPct val="0"/>
              </a:spcBef>
              <a:spcAft>
                <a:spcPct val="40000"/>
              </a:spcAft>
              <a:buFont typeface="Times" pitchFamily="-106" charset="0"/>
              <a:buChar char="•"/>
              <a:tabLst>
                <a:tab pos="1054100" algn="l"/>
              </a:tabLst>
            </a:pPr>
            <a:r>
              <a:rPr lang="zh-CN" altLang="en-US" sz="2400" dirty="0" smtClean="0">
                <a:latin typeface="Arial "/>
                <a:ea typeface="SimHei" pitchFamily="49" charset="-122"/>
              </a:rPr>
              <a:t>独立的由学术机构进行数据收集、分析和报告</a:t>
            </a:r>
            <a:endParaRPr lang="en-GB" sz="2400" dirty="0" smtClean="0">
              <a:latin typeface="Arial "/>
              <a:ea typeface="SimHei" pitchFamily="49" charset="-122"/>
            </a:endParaRPr>
          </a:p>
          <a:p>
            <a:pPr marL="371475" indent="-371475" eaLnBrk="1" hangingPunct="1">
              <a:spcBef>
                <a:spcPct val="0"/>
              </a:spcBef>
              <a:spcAft>
                <a:spcPct val="40000"/>
              </a:spcAft>
              <a:buFont typeface="Times" pitchFamily="-106" charset="0"/>
              <a:buChar char="•"/>
              <a:tabLst>
                <a:tab pos="1054100" algn="l"/>
              </a:tabLst>
            </a:pPr>
            <a:r>
              <a:rPr lang="zh-CN" altLang="en-US" sz="2400" dirty="0" smtClean="0">
                <a:latin typeface="Arial "/>
                <a:ea typeface="SimHei" pitchFamily="49" charset="-122"/>
              </a:rPr>
              <a:t>在中国大陆和香港进行</a:t>
            </a:r>
            <a:endParaRPr lang="en-GB" sz="2400" dirty="0" smtClean="0">
              <a:latin typeface="Arial "/>
              <a:ea typeface="SimHei" pitchFamily="49" charset="-122"/>
            </a:endParaRPr>
          </a:p>
          <a:p>
            <a:pPr marL="371475" indent="-371475" eaLnBrk="1" hangingPunct="1">
              <a:spcBef>
                <a:spcPct val="0"/>
              </a:spcBef>
              <a:spcAft>
                <a:spcPct val="40000"/>
              </a:spcAft>
              <a:buFont typeface="Times" pitchFamily="-106" charset="0"/>
              <a:buChar char="•"/>
              <a:tabLst>
                <a:tab pos="1054100" algn="l"/>
              </a:tabLst>
            </a:pPr>
            <a:r>
              <a:rPr lang="zh-CN" altLang="en-US" sz="2400" dirty="0">
                <a:latin typeface="Arial "/>
                <a:ea typeface="SimHei" pitchFamily="49" charset="-122"/>
              </a:rPr>
              <a:t>在</a:t>
            </a:r>
            <a:r>
              <a:rPr lang="zh-CN" altLang="en-US" sz="2400" dirty="0" smtClean="0">
                <a:latin typeface="Arial "/>
                <a:ea typeface="SimHei" pitchFamily="49" charset="-122"/>
              </a:rPr>
              <a:t>约</a:t>
            </a:r>
            <a:r>
              <a:rPr lang="en-US" altLang="zh-CN" sz="2400" dirty="0" smtClean="0">
                <a:latin typeface="Arial "/>
                <a:ea typeface="SimHei" pitchFamily="49" charset="-122"/>
              </a:rPr>
              <a:t>150</a:t>
            </a:r>
            <a:r>
              <a:rPr lang="zh-CN" altLang="en-US" sz="2400" dirty="0" smtClean="0">
                <a:latin typeface="Arial "/>
                <a:ea typeface="SimHei" pitchFamily="49" charset="-122"/>
              </a:rPr>
              <a:t>家医院进行病人招募</a:t>
            </a:r>
            <a:endParaRPr lang="en-GB" sz="2400" dirty="0" smtClean="0">
              <a:latin typeface="Arial "/>
              <a:ea typeface="SimHei" pitchFamily="49" charset="-122"/>
            </a:endParaRPr>
          </a:p>
          <a:p>
            <a:pPr marL="371475" indent="-371475" eaLnBrk="1" hangingPunct="1">
              <a:spcBef>
                <a:spcPct val="0"/>
              </a:spcBef>
              <a:spcAft>
                <a:spcPct val="40000"/>
              </a:spcAft>
              <a:buFont typeface="Times" pitchFamily="-106" charset="0"/>
              <a:buChar char="•"/>
              <a:tabLst>
                <a:tab pos="1054100" algn="l"/>
              </a:tabLst>
            </a:pPr>
            <a:r>
              <a:rPr lang="zh-CN" altLang="en-US" sz="2400" dirty="0" smtClean="0">
                <a:latin typeface="Arial "/>
                <a:ea typeface="SimHei" pitchFamily="49" charset="-122"/>
              </a:rPr>
              <a:t>事件驱动</a:t>
            </a:r>
            <a:r>
              <a:rPr lang="en-GB" sz="2400" dirty="0" smtClean="0">
                <a:latin typeface="Arial "/>
                <a:ea typeface="SimHei" pitchFamily="49" charset="-122"/>
              </a:rPr>
              <a:t> </a:t>
            </a:r>
          </a:p>
        </p:txBody>
      </p:sp>
      <p:pic>
        <p:nvPicPr>
          <p:cNvPr id="19460" name="Picture 4"/>
          <p:cNvPicPr>
            <a:picLocks noChangeAspect="1" noChangeArrowheads="1"/>
          </p:cNvPicPr>
          <p:nvPr/>
        </p:nvPicPr>
        <p:blipFill>
          <a:blip r:embed="rId3"/>
          <a:srcRect/>
          <a:stretch>
            <a:fillRect/>
          </a:stretch>
        </p:blipFill>
        <p:spPr bwMode="auto">
          <a:xfrm>
            <a:off x="8102600" y="6273800"/>
            <a:ext cx="914400" cy="469900"/>
          </a:xfrm>
          <a:prstGeom prst="rect">
            <a:avLst/>
          </a:prstGeom>
          <a:noFill/>
          <a:ln w="9525">
            <a:noFill/>
            <a:miter lim="800000"/>
            <a:headEnd/>
            <a:tailEnd/>
          </a:ln>
        </p:spPr>
      </p:pic>
      <p:sp>
        <p:nvSpPr>
          <p:cNvPr id="19461" name="Line 5"/>
          <p:cNvSpPr>
            <a:spLocks noChangeShapeType="1"/>
          </p:cNvSpPr>
          <p:nvPr/>
        </p:nvSpPr>
        <p:spPr bwMode="auto">
          <a:xfrm flipV="1">
            <a:off x="925513" y="639763"/>
            <a:ext cx="7372350" cy="38100"/>
          </a:xfrm>
          <a:prstGeom prst="line">
            <a:avLst/>
          </a:prstGeom>
          <a:noFill/>
          <a:ln w="57150">
            <a:solidFill>
              <a:srgbClr val="800000"/>
            </a:solidFill>
            <a:round/>
            <a:headEnd/>
            <a:tailEnd/>
          </a:ln>
        </p:spPr>
        <p:txBody>
          <a:bodyPr wrap="none" anchor="ctr"/>
          <a:lstStyle/>
          <a:p>
            <a:endParaRPr lang="el-G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15888"/>
            <a:ext cx="8229600" cy="519112"/>
          </a:xfrm>
          <a:noFill/>
        </p:spPr>
        <p:txBody>
          <a:bodyPr/>
          <a:lstStyle/>
          <a:p>
            <a:pPr eaLnBrk="1" hangingPunct="1"/>
            <a:r>
              <a:rPr lang="en-GB" sz="2800" dirty="0" smtClean="0">
                <a:latin typeface="Arial" pitchFamily="34" charset="0"/>
                <a:ea typeface="SimHei" pitchFamily="49" charset="-122"/>
              </a:rPr>
              <a:t>ACE</a:t>
            </a:r>
            <a:r>
              <a:rPr lang="zh-CN" altLang="en-US" sz="2800" dirty="0" smtClean="0">
                <a:latin typeface="Arial" pitchFamily="34" charset="0"/>
                <a:ea typeface="SimHei" pitchFamily="49" charset="-122"/>
              </a:rPr>
              <a:t>试验管理</a:t>
            </a:r>
            <a:endParaRPr lang="en-GB" dirty="0" smtClean="0">
              <a:latin typeface="Arial" pitchFamily="34" charset="0"/>
              <a:ea typeface="SimHei" pitchFamily="49" charset="-122"/>
            </a:endParaRPr>
          </a:p>
        </p:txBody>
      </p:sp>
      <p:sp>
        <p:nvSpPr>
          <p:cNvPr id="21507" name="Text Box 3"/>
          <p:cNvSpPr txBox="1">
            <a:spLocks noChangeArrowheads="1"/>
          </p:cNvSpPr>
          <p:nvPr/>
        </p:nvSpPr>
        <p:spPr bwMode="auto">
          <a:xfrm>
            <a:off x="596900" y="806450"/>
            <a:ext cx="7950200" cy="3970318"/>
          </a:xfrm>
          <a:prstGeom prst="rect">
            <a:avLst/>
          </a:prstGeom>
          <a:noFill/>
          <a:ln w="25400">
            <a:noFill/>
            <a:miter lim="800000"/>
            <a:headEnd/>
            <a:tailEnd/>
          </a:ln>
        </p:spPr>
        <p:txBody>
          <a:bodyPr>
            <a:spAutoFit/>
          </a:bodyPr>
          <a:lstStyle/>
          <a:p>
            <a:pPr eaLnBrk="0" hangingPunct="0">
              <a:spcBef>
                <a:spcPct val="50000"/>
              </a:spcBef>
            </a:pPr>
            <a:r>
              <a:rPr lang="zh-CN" altLang="en-US" sz="2400" b="1" dirty="0" smtClean="0">
                <a:solidFill>
                  <a:srgbClr val="000080"/>
                </a:solidFill>
                <a:latin typeface="Arial" pitchFamily="34" charset="0"/>
                <a:ea typeface="SimHei" pitchFamily="49" charset="-122"/>
              </a:rPr>
              <a:t>申办方</a:t>
            </a:r>
            <a:r>
              <a:rPr lang="en-US" sz="2400" b="1" dirty="0">
                <a:solidFill>
                  <a:srgbClr val="000080"/>
                </a:solidFill>
                <a:latin typeface="Arial" pitchFamily="34" charset="0"/>
                <a:ea typeface="SimHei" pitchFamily="49" charset="-122"/>
              </a:rPr>
              <a:t/>
            </a:r>
            <a:br>
              <a:rPr lang="en-US" sz="2400" b="1" dirty="0">
                <a:solidFill>
                  <a:srgbClr val="000080"/>
                </a:solidFill>
                <a:latin typeface="Arial" pitchFamily="34" charset="0"/>
                <a:ea typeface="SimHei" pitchFamily="49" charset="-122"/>
              </a:rPr>
            </a:br>
            <a:r>
              <a:rPr lang="zh-CN" altLang="en-US" sz="2400" dirty="0" smtClean="0">
                <a:solidFill>
                  <a:srgbClr val="000080"/>
                </a:solidFill>
                <a:latin typeface="Arial" pitchFamily="34" charset="0"/>
                <a:ea typeface="SimHei" pitchFamily="49" charset="-122"/>
              </a:rPr>
              <a:t>牛津大学</a:t>
            </a:r>
            <a:endParaRPr lang="en-US" sz="2400" b="1" dirty="0">
              <a:solidFill>
                <a:srgbClr val="000080"/>
              </a:solidFill>
              <a:latin typeface="Arial" pitchFamily="34" charset="0"/>
              <a:ea typeface="SimHei" pitchFamily="49" charset="-122"/>
            </a:endParaRPr>
          </a:p>
          <a:p>
            <a:pPr eaLnBrk="0" hangingPunct="0">
              <a:spcBef>
                <a:spcPct val="50000"/>
              </a:spcBef>
            </a:pPr>
            <a:r>
              <a:rPr lang="zh-CN" altLang="en-US" sz="2400" b="1" dirty="0" smtClean="0">
                <a:solidFill>
                  <a:srgbClr val="000080"/>
                </a:solidFill>
                <a:latin typeface="Arial" pitchFamily="34" charset="0"/>
                <a:ea typeface="SimHei" pitchFamily="49" charset="-122"/>
              </a:rPr>
              <a:t>协调中心</a:t>
            </a:r>
            <a:r>
              <a:rPr lang="en-US" sz="2400" dirty="0">
                <a:solidFill>
                  <a:srgbClr val="000080"/>
                </a:solidFill>
                <a:latin typeface="Arial" pitchFamily="34" charset="0"/>
                <a:ea typeface="SimHei" pitchFamily="49" charset="-122"/>
              </a:rPr>
              <a:t/>
            </a:r>
            <a:br>
              <a:rPr lang="en-US" sz="2400" dirty="0">
                <a:solidFill>
                  <a:srgbClr val="000080"/>
                </a:solidFill>
                <a:latin typeface="Arial" pitchFamily="34" charset="0"/>
                <a:ea typeface="SimHei" pitchFamily="49" charset="-122"/>
              </a:rPr>
            </a:br>
            <a:r>
              <a:rPr lang="zh-CN" altLang="en-US" sz="2400" dirty="0" smtClean="0">
                <a:solidFill>
                  <a:srgbClr val="000080"/>
                </a:solidFill>
                <a:latin typeface="Arial" pitchFamily="34" charset="0"/>
                <a:ea typeface="SimHei" pitchFamily="49" charset="-122"/>
              </a:rPr>
              <a:t>糖尿病研究中心</a:t>
            </a:r>
            <a:r>
              <a:rPr lang="en-US" sz="2400" i="1" dirty="0" smtClean="0">
                <a:solidFill>
                  <a:srgbClr val="000080"/>
                </a:solidFill>
                <a:latin typeface="Arial" pitchFamily="34" charset="0"/>
                <a:ea typeface="SimHei" pitchFamily="49" charset="-122"/>
              </a:rPr>
              <a:t>,</a:t>
            </a:r>
            <a:r>
              <a:rPr lang="en-US" sz="2400" i="1" dirty="0">
                <a:solidFill>
                  <a:srgbClr val="000080"/>
                </a:solidFill>
                <a:latin typeface="Arial" pitchFamily="34" charset="0"/>
                <a:ea typeface="SimHei" pitchFamily="49" charset="-122"/>
              </a:rPr>
              <a:t/>
            </a:r>
            <a:br>
              <a:rPr lang="en-US" sz="2400" i="1" dirty="0">
                <a:solidFill>
                  <a:srgbClr val="000080"/>
                </a:solidFill>
                <a:latin typeface="Arial" pitchFamily="34" charset="0"/>
                <a:ea typeface="SimHei" pitchFamily="49" charset="-122"/>
              </a:rPr>
            </a:br>
            <a:r>
              <a:rPr lang="zh-CN" altLang="en-US" sz="2400" i="1" dirty="0" smtClean="0">
                <a:solidFill>
                  <a:srgbClr val="000080"/>
                </a:solidFill>
                <a:latin typeface="Arial" pitchFamily="34" charset="0"/>
                <a:ea typeface="SimHei" pitchFamily="49" charset="-122"/>
              </a:rPr>
              <a:t>牛津糖尿病、内分泌和代谢中心</a:t>
            </a:r>
            <a:endParaRPr lang="en-US" sz="2400" b="1" dirty="0">
              <a:solidFill>
                <a:srgbClr val="000080"/>
              </a:solidFill>
              <a:latin typeface="Arial" pitchFamily="34" charset="0"/>
              <a:ea typeface="SimHei" pitchFamily="49" charset="-122"/>
            </a:endParaRPr>
          </a:p>
          <a:p>
            <a:pPr eaLnBrk="0" hangingPunct="0">
              <a:spcBef>
                <a:spcPct val="50000"/>
              </a:spcBef>
            </a:pPr>
            <a:r>
              <a:rPr lang="zh-CN" altLang="en-US" sz="2400" b="1" dirty="0" smtClean="0">
                <a:solidFill>
                  <a:srgbClr val="000080"/>
                </a:solidFill>
                <a:latin typeface="Arial" pitchFamily="34" charset="0"/>
                <a:ea typeface="SimHei" pitchFamily="49" charset="-122"/>
              </a:rPr>
              <a:t>区域协调中心</a:t>
            </a:r>
            <a:r>
              <a:rPr lang="en-US" sz="2400" b="1" dirty="0">
                <a:solidFill>
                  <a:srgbClr val="000080"/>
                </a:solidFill>
                <a:latin typeface="Arial" pitchFamily="34" charset="0"/>
                <a:ea typeface="SimHei" pitchFamily="49" charset="-122"/>
              </a:rPr>
              <a:t/>
            </a:r>
            <a:br>
              <a:rPr lang="en-US" sz="2400" b="1" dirty="0">
                <a:solidFill>
                  <a:srgbClr val="000080"/>
                </a:solidFill>
                <a:latin typeface="Arial" pitchFamily="34" charset="0"/>
                <a:ea typeface="SimHei" pitchFamily="49" charset="-122"/>
              </a:rPr>
            </a:br>
            <a:r>
              <a:rPr lang="en-US" sz="2400" i="1" dirty="0" smtClean="0">
                <a:solidFill>
                  <a:srgbClr val="000080"/>
                </a:solidFill>
                <a:latin typeface="Arial" pitchFamily="34" charset="0"/>
                <a:ea typeface="SimHei" pitchFamily="49" charset="-122"/>
              </a:rPr>
              <a:t>ACE</a:t>
            </a:r>
            <a:r>
              <a:rPr lang="zh-CN" altLang="en-US" sz="2400" i="1" dirty="0" smtClean="0">
                <a:solidFill>
                  <a:srgbClr val="000080"/>
                </a:solidFill>
                <a:latin typeface="Arial" pitchFamily="34" charset="0"/>
                <a:ea typeface="SimHei" pitchFamily="49" charset="-122"/>
              </a:rPr>
              <a:t>中国项目办公室，</a:t>
            </a:r>
            <a:r>
              <a:rPr lang="en-US" altLang="zh-CN" sz="2400" i="1" dirty="0" smtClean="0">
                <a:solidFill>
                  <a:srgbClr val="000080"/>
                </a:solidFill>
                <a:latin typeface="Arial" pitchFamily="34" charset="0"/>
                <a:ea typeface="SimHei" pitchFamily="49" charset="-122"/>
              </a:rPr>
              <a:t>OUBST,</a:t>
            </a:r>
            <a:r>
              <a:rPr lang="zh-CN" altLang="en-US" sz="2400" i="1" dirty="0" smtClean="0">
                <a:solidFill>
                  <a:srgbClr val="000080"/>
                </a:solidFill>
                <a:latin typeface="Arial" pitchFamily="34" charset="0"/>
                <a:ea typeface="SimHei" pitchFamily="49" charset="-122"/>
              </a:rPr>
              <a:t>北京</a:t>
            </a:r>
            <a:r>
              <a:rPr lang="en-US" sz="2400" i="1" dirty="0" smtClean="0">
                <a:solidFill>
                  <a:srgbClr val="000080"/>
                </a:solidFill>
                <a:latin typeface="Arial" pitchFamily="34" charset="0"/>
                <a:ea typeface="SimHei" pitchFamily="49" charset="-122"/>
              </a:rPr>
              <a:t> </a:t>
            </a:r>
            <a:endParaRPr lang="en-US" sz="2400" dirty="0">
              <a:solidFill>
                <a:srgbClr val="000080"/>
              </a:solidFill>
              <a:latin typeface="Arial" pitchFamily="34" charset="0"/>
              <a:ea typeface="SimHei" pitchFamily="49" charset="-122"/>
            </a:endParaRPr>
          </a:p>
          <a:p>
            <a:pPr eaLnBrk="0" hangingPunct="0">
              <a:spcBef>
                <a:spcPct val="50000"/>
              </a:spcBef>
            </a:pPr>
            <a:r>
              <a:rPr lang="zh-CN" altLang="en-US" sz="2400" b="1" dirty="0" smtClean="0">
                <a:solidFill>
                  <a:srgbClr val="000080"/>
                </a:solidFill>
                <a:latin typeface="Arial" pitchFamily="34" charset="0"/>
                <a:ea typeface="SimHei" pitchFamily="49" charset="-122"/>
              </a:rPr>
              <a:t>资金和研究药物</a:t>
            </a:r>
            <a:r>
              <a:rPr lang="en-US" sz="2400" dirty="0">
                <a:solidFill>
                  <a:srgbClr val="000080"/>
                </a:solidFill>
                <a:latin typeface="Arial" pitchFamily="34" charset="0"/>
                <a:ea typeface="SimHei" pitchFamily="49" charset="-122"/>
              </a:rPr>
              <a:t/>
            </a:r>
            <a:br>
              <a:rPr lang="en-US" sz="2400" dirty="0">
                <a:solidFill>
                  <a:srgbClr val="000080"/>
                </a:solidFill>
                <a:latin typeface="Arial" pitchFamily="34" charset="0"/>
                <a:ea typeface="SimHei" pitchFamily="49" charset="-122"/>
              </a:rPr>
            </a:br>
            <a:r>
              <a:rPr lang="zh-CN" altLang="en-US" sz="2400" dirty="0" smtClean="0">
                <a:solidFill>
                  <a:srgbClr val="000080"/>
                </a:solidFill>
                <a:latin typeface="Arial" pitchFamily="34" charset="0"/>
                <a:ea typeface="SimHei" pitchFamily="49" charset="-122"/>
              </a:rPr>
              <a:t>拜耳医药</a:t>
            </a:r>
            <a:endParaRPr lang="en-US" sz="2400" i="1" dirty="0">
              <a:solidFill>
                <a:srgbClr val="000080"/>
              </a:solidFill>
              <a:latin typeface="Arial" pitchFamily="34" charset="0"/>
              <a:ea typeface="SimHei" pitchFamily="49" charset="-122"/>
            </a:endParaRPr>
          </a:p>
        </p:txBody>
      </p:sp>
      <p:pic>
        <p:nvPicPr>
          <p:cNvPr id="21509" name="Picture 10"/>
          <p:cNvPicPr>
            <a:picLocks noChangeAspect="1" noChangeArrowheads="1"/>
          </p:cNvPicPr>
          <p:nvPr/>
        </p:nvPicPr>
        <p:blipFill>
          <a:blip r:embed="rId3"/>
          <a:srcRect/>
          <a:stretch>
            <a:fillRect/>
          </a:stretch>
        </p:blipFill>
        <p:spPr bwMode="auto">
          <a:xfrm>
            <a:off x="8102600" y="6273800"/>
            <a:ext cx="914400" cy="469900"/>
          </a:xfrm>
          <a:prstGeom prst="rect">
            <a:avLst/>
          </a:prstGeom>
          <a:noFill/>
          <a:ln w="9525">
            <a:noFill/>
            <a:miter lim="800000"/>
            <a:headEnd/>
            <a:tailEnd/>
          </a:ln>
        </p:spPr>
      </p:pic>
      <p:sp>
        <p:nvSpPr>
          <p:cNvPr id="21510" name="Line 11"/>
          <p:cNvSpPr>
            <a:spLocks noChangeShapeType="1"/>
          </p:cNvSpPr>
          <p:nvPr/>
        </p:nvSpPr>
        <p:spPr bwMode="auto">
          <a:xfrm flipV="1">
            <a:off x="925513" y="639763"/>
            <a:ext cx="7372350" cy="38100"/>
          </a:xfrm>
          <a:prstGeom prst="line">
            <a:avLst/>
          </a:prstGeom>
          <a:noFill/>
          <a:ln w="57150">
            <a:solidFill>
              <a:srgbClr val="800000"/>
            </a:solidFill>
            <a:round/>
            <a:headEnd/>
            <a:tailEnd/>
          </a:ln>
        </p:spPr>
        <p:txBody>
          <a:bodyPr wrap="none" anchor="ctr"/>
          <a:lstStyle/>
          <a:p>
            <a:endParaRPr lang="el-GR">
              <a:latin typeface="Arial" pitchFamily="34" charset="0"/>
              <a:ea typeface="SimHei" pitchFamily="49" charset="-122"/>
            </a:endParaRPr>
          </a:p>
        </p:txBody>
      </p:sp>
      <p:grpSp>
        <p:nvGrpSpPr>
          <p:cNvPr id="3" name="Group 2"/>
          <p:cNvGrpSpPr/>
          <p:nvPr/>
        </p:nvGrpSpPr>
        <p:grpSpPr>
          <a:xfrm>
            <a:off x="596899" y="5650819"/>
            <a:ext cx="6429375" cy="1068036"/>
            <a:chOff x="596899" y="5650819"/>
            <a:chExt cx="6429375" cy="1068036"/>
          </a:xfrm>
        </p:grpSpPr>
        <p:sp>
          <p:nvSpPr>
            <p:cNvPr id="21513" name="Text Box 7"/>
            <p:cNvSpPr txBox="1">
              <a:spLocks noChangeArrowheads="1"/>
            </p:cNvSpPr>
            <p:nvPr/>
          </p:nvSpPr>
          <p:spPr bwMode="auto">
            <a:xfrm>
              <a:off x="3655370" y="5650819"/>
              <a:ext cx="3370904" cy="580406"/>
            </a:xfrm>
            <a:prstGeom prst="rect">
              <a:avLst/>
            </a:prstGeom>
            <a:noFill/>
            <a:ln w="25400">
              <a:noFill/>
              <a:miter lim="800000"/>
              <a:headEnd/>
              <a:tailEnd/>
            </a:ln>
          </p:spPr>
          <p:txBody>
            <a:bodyPr>
              <a:spAutoFit/>
            </a:bodyPr>
            <a:lstStyle/>
            <a:p>
              <a:pPr eaLnBrk="0" hangingPunct="0"/>
              <a:r>
                <a:rPr lang="en-GB" sz="1600" dirty="0">
                  <a:solidFill>
                    <a:srgbClr val="000080"/>
                  </a:solidFill>
                  <a:latin typeface="Arial" pitchFamily="34" charset="0"/>
                  <a:ea typeface="SimHei" pitchFamily="49" charset="-122"/>
                </a:rPr>
                <a:t>…in an academic collaboration with</a:t>
              </a:r>
              <a:endParaRPr lang="en-US" sz="1600" dirty="0">
                <a:solidFill>
                  <a:srgbClr val="000080"/>
                </a:solidFill>
                <a:latin typeface="Arial" pitchFamily="34" charset="0"/>
                <a:ea typeface="SimHei" pitchFamily="49" charset="-122"/>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8476" y="6033055"/>
              <a:ext cx="685800" cy="685800"/>
            </a:xfrm>
            <a:prstGeom prst="rect">
              <a:avLst/>
            </a:prstGeom>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6899" y="5729658"/>
              <a:ext cx="3044353" cy="630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69925" y="92075"/>
            <a:ext cx="7804150" cy="490538"/>
          </a:xfrm>
          <a:noFill/>
        </p:spPr>
        <p:txBody>
          <a:bodyPr lIns="80962" tIns="31750" rIns="80962" bIns="31750" anchor="t"/>
          <a:lstStyle/>
          <a:p>
            <a:pPr eaLnBrk="1" hangingPunct="1"/>
            <a:r>
              <a:rPr lang="zh-CN" altLang="en-US" sz="2800" dirty="0" smtClean="0">
                <a:latin typeface="Arial "/>
                <a:ea typeface="SimHei" pitchFamily="49" charset="-122"/>
              </a:rPr>
              <a:t>主要纳入标准</a:t>
            </a:r>
            <a:endParaRPr lang="en-GB" dirty="0" smtClean="0">
              <a:latin typeface="Arial "/>
              <a:ea typeface="SimHei" pitchFamily="49" charset="-122"/>
            </a:endParaRPr>
          </a:p>
        </p:txBody>
      </p:sp>
      <p:sp>
        <p:nvSpPr>
          <p:cNvPr id="23555" name="Rectangle 3"/>
          <p:cNvSpPr>
            <a:spLocks noGrp="1" noChangeArrowheads="1"/>
          </p:cNvSpPr>
          <p:nvPr>
            <p:ph type="body" idx="4294967295"/>
          </p:nvPr>
        </p:nvSpPr>
        <p:spPr>
          <a:xfrm>
            <a:off x="315913" y="709613"/>
            <a:ext cx="8543925" cy="4478149"/>
          </a:xfrm>
          <a:noFill/>
        </p:spPr>
        <p:txBody>
          <a:bodyPr>
            <a:spAutoFit/>
          </a:bodyPr>
          <a:lstStyle/>
          <a:p>
            <a:pPr marL="458788" indent="-457200" eaLnBrk="1" hangingPunct="1">
              <a:spcBef>
                <a:spcPts val="600"/>
              </a:spcBef>
              <a:buFont typeface="Times" pitchFamily="-106" charset="0"/>
              <a:buChar char="•"/>
              <a:tabLst>
                <a:tab pos="1143000" algn="l"/>
              </a:tabLst>
            </a:pPr>
            <a:r>
              <a:rPr lang="en-US" altLang="zh-CN" sz="2400" dirty="0" smtClean="0">
                <a:latin typeface="Arial "/>
                <a:ea typeface="SimHei" pitchFamily="49" charset="-122"/>
              </a:rPr>
              <a:t>50</a:t>
            </a:r>
            <a:r>
              <a:rPr lang="zh-CN" altLang="en-US" sz="2400" dirty="0" smtClean="0">
                <a:latin typeface="Arial "/>
                <a:ea typeface="SimHei" pitchFamily="49" charset="-122"/>
              </a:rPr>
              <a:t>岁或</a:t>
            </a:r>
            <a:r>
              <a:rPr lang="en-US" altLang="zh-CN" sz="2400" dirty="0" smtClean="0">
                <a:latin typeface="Arial "/>
                <a:ea typeface="SimHei" pitchFamily="49" charset="-122"/>
              </a:rPr>
              <a:t>50</a:t>
            </a:r>
            <a:r>
              <a:rPr lang="zh-CN" altLang="en-US" sz="2400" dirty="0" smtClean="0">
                <a:latin typeface="Arial "/>
                <a:ea typeface="SimHei" pitchFamily="49" charset="-122"/>
              </a:rPr>
              <a:t>岁以上的男性或女性</a:t>
            </a:r>
            <a:endParaRPr lang="en-GB" sz="2400" dirty="0" smtClean="0">
              <a:latin typeface="Arial "/>
              <a:ea typeface="SimHei" pitchFamily="49" charset="-122"/>
            </a:endParaRPr>
          </a:p>
          <a:p>
            <a:pPr marL="458788" indent="-457200" eaLnBrk="1" hangingPunct="1">
              <a:spcBef>
                <a:spcPts val="600"/>
              </a:spcBef>
              <a:buFont typeface="Times" pitchFamily="-106" charset="0"/>
              <a:buChar char="•"/>
              <a:tabLst>
                <a:tab pos="1143000" algn="l"/>
              </a:tabLst>
            </a:pPr>
            <a:r>
              <a:rPr lang="zh-CN" altLang="en-US" sz="2400" dirty="0" smtClean="0">
                <a:latin typeface="Arial "/>
                <a:ea typeface="SimHei" pitchFamily="49" charset="-122"/>
              </a:rPr>
              <a:t>心血管疾病</a:t>
            </a:r>
            <a:r>
              <a:rPr lang="en-GB" sz="2400" dirty="0" smtClean="0">
                <a:latin typeface="Arial "/>
                <a:ea typeface="SimHei" pitchFamily="49" charset="-122"/>
              </a:rPr>
              <a:t> (CVD)</a:t>
            </a:r>
          </a:p>
          <a:p>
            <a:pPr marL="1117600" lvl="1" indent="-355600" eaLnBrk="1" hangingPunct="1">
              <a:spcBef>
                <a:spcPts val="600"/>
              </a:spcBef>
              <a:tabLst>
                <a:tab pos="1143000" algn="l"/>
              </a:tabLst>
            </a:pPr>
            <a:r>
              <a:rPr lang="zh-CN" altLang="en-US" dirty="0" smtClean="0">
                <a:latin typeface="Arial "/>
                <a:ea typeface="SimHei" pitchFamily="49" charset="-122"/>
              </a:rPr>
              <a:t>既往发作的心肌梗死</a:t>
            </a:r>
            <a:endParaRPr lang="en-GB" dirty="0" smtClean="0">
              <a:latin typeface="Arial "/>
              <a:ea typeface="SimHei" pitchFamily="49" charset="-122"/>
            </a:endParaRPr>
          </a:p>
          <a:p>
            <a:pPr marL="1117600" lvl="1" indent="-355600" eaLnBrk="1" hangingPunct="1">
              <a:spcBef>
                <a:spcPts val="600"/>
              </a:spcBef>
              <a:tabLst>
                <a:tab pos="1143000" algn="l"/>
              </a:tabLst>
            </a:pPr>
            <a:r>
              <a:rPr lang="zh-CN" altLang="en-US" dirty="0" smtClean="0">
                <a:latin typeface="Arial "/>
                <a:ea typeface="SimHei" pitchFamily="49" charset="-122"/>
              </a:rPr>
              <a:t>既往发作的不稳定型心绞痛</a:t>
            </a:r>
            <a:endParaRPr lang="en-GB" dirty="0" smtClean="0">
              <a:latin typeface="Arial "/>
              <a:ea typeface="SimHei" pitchFamily="49" charset="-122"/>
            </a:endParaRPr>
          </a:p>
          <a:p>
            <a:pPr marL="1117600" lvl="1" indent="-355600" eaLnBrk="1" hangingPunct="1">
              <a:spcBef>
                <a:spcPts val="600"/>
              </a:spcBef>
              <a:tabLst>
                <a:tab pos="1143000" algn="l"/>
              </a:tabLst>
            </a:pPr>
            <a:r>
              <a:rPr lang="zh-CN" altLang="en-US" dirty="0" smtClean="0">
                <a:latin typeface="Arial "/>
                <a:ea typeface="SimHei" pitchFamily="49" charset="-122"/>
              </a:rPr>
              <a:t>目前发作的稳定型心绞痛</a:t>
            </a:r>
            <a:endParaRPr lang="en-GB" dirty="0" smtClean="0">
              <a:latin typeface="Arial "/>
              <a:ea typeface="SimHei" pitchFamily="49" charset="-122"/>
            </a:endParaRPr>
          </a:p>
          <a:p>
            <a:pPr marL="458788" indent="-457200" eaLnBrk="1" hangingPunct="1">
              <a:spcBef>
                <a:spcPts val="600"/>
              </a:spcBef>
              <a:buFont typeface="Times" pitchFamily="-106" charset="0"/>
              <a:buChar char="•"/>
              <a:tabLst>
                <a:tab pos="1143000" algn="l"/>
              </a:tabLst>
            </a:pPr>
            <a:r>
              <a:rPr lang="zh-CN" altLang="en-US" sz="2400" dirty="0" smtClean="0">
                <a:latin typeface="Arial "/>
                <a:ea typeface="SimHei" pitchFamily="49" charset="-122"/>
              </a:rPr>
              <a:t>口服葡萄糖耐量试验筛选时，诊断为糖耐量降低</a:t>
            </a:r>
            <a:r>
              <a:rPr lang="en-GB" sz="2400" dirty="0" smtClean="0">
                <a:latin typeface="Arial "/>
                <a:ea typeface="SimHei" pitchFamily="49" charset="-122"/>
              </a:rPr>
              <a:t> (IGT):</a:t>
            </a:r>
          </a:p>
          <a:p>
            <a:pPr marL="1117600" lvl="1" indent="-355600" eaLnBrk="1" hangingPunct="1">
              <a:spcBef>
                <a:spcPts val="600"/>
              </a:spcBef>
              <a:tabLst>
                <a:tab pos="1143000" algn="l"/>
              </a:tabLst>
            </a:pPr>
            <a:r>
              <a:rPr lang="zh-CN" altLang="en-US" dirty="0" smtClean="0">
                <a:latin typeface="Arial "/>
                <a:ea typeface="SimHei" pitchFamily="49" charset="-122"/>
              </a:rPr>
              <a:t>空腹血浆葡萄糖浓度 </a:t>
            </a:r>
            <a:r>
              <a:rPr lang="en-GB" dirty="0" smtClean="0">
                <a:latin typeface="Arial "/>
                <a:ea typeface="SimHei" pitchFamily="49" charset="-122"/>
              </a:rPr>
              <a:t>&lt;7.0 mmol/l</a:t>
            </a:r>
          </a:p>
          <a:p>
            <a:pPr marL="1117600" lvl="1" indent="-355600" eaLnBrk="1" hangingPunct="1">
              <a:spcBef>
                <a:spcPts val="600"/>
              </a:spcBef>
              <a:tabLst>
                <a:tab pos="1143000" algn="l"/>
              </a:tabLst>
            </a:pPr>
            <a:r>
              <a:rPr lang="en-GB" dirty="0" smtClean="0">
                <a:latin typeface="Arial "/>
                <a:ea typeface="SimHei" pitchFamily="49" charset="-122"/>
              </a:rPr>
              <a:t>2</a:t>
            </a:r>
            <a:r>
              <a:rPr lang="zh-CN" altLang="en-US" dirty="0" smtClean="0">
                <a:latin typeface="Arial "/>
                <a:ea typeface="SimHei" pitchFamily="49" charset="-122"/>
              </a:rPr>
              <a:t>小时血浆葡萄糖浓度 </a:t>
            </a:r>
            <a:r>
              <a:rPr lang="en-GB" dirty="0" smtClean="0">
                <a:latin typeface="Arial "/>
                <a:ea typeface="SimHei" pitchFamily="49" charset="-122"/>
              </a:rPr>
              <a:t>≥7.8 </a:t>
            </a:r>
            <a:r>
              <a:rPr lang="zh-CN" altLang="en-US" dirty="0">
                <a:latin typeface="Arial "/>
                <a:ea typeface="SimHei" pitchFamily="49" charset="-122"/>
              </a:rPr>
              <a:t>且</a:t>
            </a:r>
            <a:r>
              <a:rPr lang="en-GB" dirty="0" smtClean="0">
                <a:latin typeface="Arial "/>
                <a:ea typeface="SimHei" pitchFamily="49" charset="-122"/>
              </a:rPr>
              <a:t> ≤11.1 mmol/l</a:t>
            </a:r>
            <a:endParaRPr lang="en-GB" sz="2000" dirty="0" smtClean="0">
              <a:latin typeface="Arial "/>
              <a:ea typeface="SimHei" pitchFamily="49" charset="-122"/>
            </a:endParaRPr>
          </a:p>
          <a:p>
            <a:pPr marL="458788" indent="-457200" eaLnBrk="1" hangingPunct="1">
              <a:spcBef>
                <a:spcPts val="600"/>
              </a:spcBef>
              <a:buFont typeface="Times" pitchFamily="-106" charset="0"/>
              <a:buChar char="•"/>
              <a:tabLst>
                <a:tab pos="1143000" algn="l"/>
              </a:tabLst>
            </a:pPr>
            <a:r>
              <a:rPr lang="zh-CN" altLang="en-US" sz="2400" dirty="0" smtClean="0">
                <a:latin typeface="Arial "/>
                <a:ea typeface="SimHei" pitchFamily="49" charset="-122"/>
              </a:rPr>
              <a:t>优化的心血管药物治疗，但无血运重建手术计划</a:t>
            </a:r>
            <a:endParaRPr lang="en-GB" sz="2400" dirty="0" smtClean="0">
              <a:latin typeface="Arial "/>
              <a:ea typeface="SimHei" pitchFamily="49" charset="-122"/>
            </a:endParaRPr>
          </a:p>
          <a:p>
            <a:pPr marL="458788" indent="-457200" eaLnBrk="1" hangingPunct="1">
              <a:spcBef>
                <a:spcPts val="600"/>
              </a:spcBef>
              <a:buFont typeface="Times" pitchFamily="-106" charset="0"/>
              <a:buChar char="•"/>
              <a:tabLst>
                <a:tab pos="1143000" algn="l"/>
              </a:tabLst>
            </a:pPr>
            <a:r>
              <a:rPr lang="zh-CN" altLang="en-US" sz="2400" dirty="0" smtClean="0">
                <a:latin typeface="Arial "/>
                <a:ea typeface="SimHei" pitchFamily="49" charset="-122"/>
              </a:rPr>
              <a:t>书面知情同意书</a:t>
            </a:r>
            <a:endParaRPr lang="en-GB" sz="2400" dirty="0" smtClean="0">
              <a:latin typeface="Arial "/>
              <a:ea typeface="SimHei" pitchFamily="49" charset="-122"/>
            </a:endParaRPr>
          </a:p>
        </p:txBody>
      </p:sp>
      <p:pic>
        <p:nvPicPr>
          <p:cNvPr id="23556" name="Picture 4"/>
          <p:cNvPicPr>
            <a:picLocks noChangeAspect="1" noChangeArrowheads="1"/>
          </p:cNvPicPr>
          <p:nvPr/>
        </p:nvPicPr>
        <p:blipFill>
          <a:blip r:embed="rId3"/>
          <a:srcRect/>
          <a:stretch>
            <a:fillRect/>
          </a:stretch>
        </p:blipFill>
        <p:spPr bwMode="auto">
          <a:xfrm>
            <a:off x="8102600" y="6273800"/>
            <a:ext cx="914400" cy="469900"/>
          </a:xfrm>
          <a:prstGeom prst="rect">
            <a:avLst/>
          </a:prstGeom>
          <a:noFill/>
          <a:ln w="9525">
            <a:noFill/>
            <a:miter lim="800000"/>
            <a:headEnd/>
            <a:tailEnd/>
          </a:ln>
        </p:spPr>
      </p:pic>
      <p:sp>
        <p:nvSpPr>
          <p:cNvPr id="23557" name="Line 5"/>
          <p:cNvSpPr>
            <a:spLocks noChangeShapeType="1"/>
          </p:cNvSpPr>
          <p:nvPr/>
        </p:nvSpPr>
        <p:spPr bwMode="auto">
          <a:xfrm flipV="1">
            <a:off x="925513" y="639763"/>
            <a:ext cx="7372350" cy="38100"/>
          </a:xfrm>
          <a:prstGeom prst="line">
            <a:avLst/>
          </a:prstGeom>
          <a:noFill/>
          <a:ln w="57150">
            <a:solidFill>
              <a:srgbClr val="800000"/>
            </a:solidFill>
            <a:round/>
            <a:headEnd/>
            <a:tailEnd/>
          </a:ln>
        </p:spPr>
        <p:txBody>
          <a:bodyPr wrap="none" anchor="ctr"/>
          <a:lstStyle/>
          <a:p>
            <a:endParaRPr lang="el-G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69925" y="85725"/>
            <a:ext cx="7804150" cy="490538"/>
          </a:xfrm>
          <a:noFill/>
        </p:spPr>
        <p:txBody>
          <a:bodyPr lIns="80962" tIns="31750" rIns="80962" bIns="31750" anchor="t"/>
          <a:lstStyle/>
          <a:p>
            <a:pPr eaLnBrk="1" hangingPunct="1"/>
            <a:r>
              <a:rPr lang="zh-CN" altLang="en-US" sz="2800" dirty="0" smtClean="0">
                <a:latin typeface="Arial "/>
                <a:ea typeface="SimHei" pitchFamily="49" charset="-122"/>
              </a:rPr>
              <a:t>主要排除标准</a:t>
            </a:r>
            <a:endParaRPr lang="en-GB" sz="2800" dirty="0" smtClean="0">
              <a:latin typeface="Arial "/>
              <a:ea typeface="SimHei" pitchFamily="49" charset="-122"/>
            </a:endParaRPr>
          </a:p>
        </p:txBody>
      </p:sp>
      <p:sp>
        <p:nvSpPr>
          <p:cNvPr id="25603" name="Rectangle 3"/>
          <p:cNvSpPr>
            <a:spLocks noGrp="1" noChangeArrowheads="1"/>
          </p:cNvSpPr>
          <p:nvPr>
            <p:ph type="body" idx="4294967295"/>
          </p:nvPr>
        </p:nvSpPr>
        <p:spPr>
          <a:xfrm>
            <a:off x="166688" y="754063"/>
            <a:ext cx="8832850" cy="4213461"/>
          </a:xfrm>
          <a:noFill/>
        </p:spPr>
        <p:txBody>
          <a:bodyPr>
            <a:spAutoFit/>
          </a:bodyPr>
          <a:lstStyle/>
          <a:p>
            <a:pPr marL="458788" indent="-457200" eaLnBrk="1" hangingPunct="1">
              <a:spcBef>
                <a:spcPts val="600"/>
              </a:spcBef>
              <a:spcAft>
                <a:spcPct val="10000"/>
              </a:spcAft>
              <a:buFont typeface="Times" pitchFamily="-106" charset="0"/>
              <a:buChar char="•"/>
            </a:pPr>
            <a:r>
              <a:rPr lang="zh-CN" altLang="en-US" sz="2400" dirty="0" smtClean="0">
                <a:latin typeface="Arial "/>
                <a:ea typeface="SimHei" pitchFamily="49" charset="-122"/>
              </a:rPr>
              <a:t>既往有糖尿病病史</a:t>
            </a:r>
            <a:r>
              <a:rPr lang="en-GB" altLang="zh-CN" sz="2400" dirty="0">
                <a:latin typeface="Arial "/>
                <a:ea typeface="SimHei" pitchFamily="49" charset="-122"/>
              </a:rPr>
              <a:t> </a:t>
            </a:r>
            <a:r>
              <a:rPr lang="en-GB" sz="2400" dirty="0" smtClean="0">
                <a:latin typeface="Arial "/>
                <a:ea typeface="SimHei" pitchFamily="49" charset="-122"/>
              </a:rPr>
              <a:t>(</a:t>
            </a:r>
            <a:r>
              <a:rPr lang="zh-CN" altLang="en-US" sz="2400" dirty="0" smtClean="0">
                <a:latin typeface="Arial "/>
                <a:ea typeface="SimHei" pitchFamily="49" charset="-122"/>
              </a:rPr>
              <a:t>妊娠糖尿病病史除外</a:t>
            </a:r>
            <a:r>
              <a:rPr lang="en-GB" sz="2400" dirty="0" smtClean="0">
                <a:latin typeface="Arial "/>
                <a:ea typeface="SimHei" pitchFamily="49" charset="-122"/>
              </a:rPr>
              <a:t>)</a:t>
            </a:r>
          </a:p>
          <a:p>
            <a:pPr marL="458788" indent="-457200" eaLnBrk="1" hangingPunct="1">
              <a:spcBef>
                <a:spcPts val="600"/>
              </a:spcBef>
              <a:spcAft>
                <a:spcPct val="10000"/>
              </a:spcAft>
              <a:buFont typeface="Times" pitchFamily="-106" charset="0"/>
              <a:buChar char="•"/>
            </a:pPr>
            <a:r>
              <a:rPr lang="zh-CN" altLang="en-US" sz="2400" dirty="0" smtClean="0">
                <a:latin typeface="Arial "/>
                <a:ea typeface="SimHei" pitchFamily="49" charset="-122"/>
              </a:rPr>
              <a:t>先前</a:t>
            </a:r>
            <a:r>
              <a:rPr lang="en-US" altLang="zh-CN" sz="2400" dirty="0" smtClean="0">
                <a:latin typeface="Arial "/>
                <a:ea typeface="SimHei" pitchFamily="49" charset="-122"/>
              </a:rPr>
              <a:t>3</a:t>
            </a:r>
            <a:r>
              <a:rPr lang="zh-CN" altLang="en-US" sz="2400" dirty="0" smtClean="0">
                <a:latin typeface="Arial "/>
                <a:ea typeface="SimHei" pitchFamily="49" charset="-122"/>
              </a:rPr>
              <a:t>个月内发生过心肌梗死、不稳定型心绞痛、脑中风或短暂性脑缺血发作</a:t>
            </a:r>
            <a:endParaRPr lang="en-GB" altLang="zh-CN" sz="2400" dirty="0">
              <a:latin typeface="Arial "/>
              <a:ea typeface="SimHei" pitchFamily="49" charset="-122"/>
            </a:endParaRPr>
          </a:p>
          <a:p>
            <a:pPr marL="458788" indent="-457200" eaLnBrk="1" hangingPunct="1">
              <a:spcBef>
                <a:spcPts val="600"/>
              </a:spcBef>
              <a:spcAft>
                <a:spcPct val="10000"/>
              </a:spcAft>
              <a:buFont typeface="Times" pitchFamily="-106" charset="0"/>
              <a:buChar char="•"/>
            </a:pPr>
            <a:r>
              <a:rPr lang="en-GB" sz="2400" dirty="0" smtClean="0">
                <a:latin typeface="Arial "/>
                <a:ea typeface="SimHei" pitchFamily="49" charset="-122"/>
              </a:rPr>
              <a:t>NYHA</a:t>
            </a:r>
            <a:r>
              <a:rPr lang="zh-CN" altLang="en-US" sz="2400" dirty="0" smtClean="0">
                <a:latin typeface="Arial "/>
                <a:ea typeface="SimHei" pitchFamily="49" charset="-122"/>
              </a:rPr>
              <a:t>分级</a:t>
            </a:r>
            <a:r>
              <a:rPr lang="en-GB" sz="2400" dirty="0" smtClean="0">
                <a:latin typeface="Arial "/>
                <a:ea typeface="SimHei" pitchFamily="49" charset="-122"/>
              </a:rPr>
              <a:t>III</a:t>
            </a:r>
            <a:r>
              <a:rPr lang="zh-CN" altLang="en-US" sz="2400" dirty="0" smtClean="0">
                <a:latin typeface="Arial "/>
                <a:ea typeface="SimHei" pitchFamily="49" charset="-122"/>
              </a:rPr>
              <a:t>或</a:t>
            </a:r>
            <a:r>
              <a:rPr lang="en-GB" sz="2400" dirty="0" smtClean="0">
                <a:latin typeface="Arial "/>
                <a:ea typeface="SimHei" pitchFamily="49" charset="-122"/>
              </a:rPr>
              <a:t>IV</a:t>
            </a:r>
            <a:r>
              <a:rPr lang="zh-CN" altLang="en-US" sz="2400" dirty="0" smtClean="0">
                <a:latin typeface="Arial "/>
                <a:ea typeface="SimHei" pitchFamily="49" charset="-122"/>
              </a:rPr>
              <a:t>级的心力衰竭</a:t>
            </a:r>
            <a:endParaRPr lang="en-GB" sz="2400" dirty="0" smtClean="0">
              <a:latin typeface="Arial "/>
              <a:ea typeface="SimHei" pitchFamily="49" charset="-122"/>
            </a:endParaRPr>
          </a:p>
          <a:p>
            <a:pPr marL="458788" indent="-457200" eaLnBrk="1" hangingPunct="1">
              <a:spcBef>
                <a:spcPts val="600"/>
              </a:spcBef>
              <a:spcAft>
                <a:spcPct val="10000"/>
              </a:spcAft>
              <a:buFont typeface="Times" pitchFamily="-106" charset="0"/>
              <a:buChar char="•"/>
            </a:pPr>
            <a:r>
              <a:rPr lang="zh-CN" altLang="en-US" sz="2400" dirty="0" smtClean="0">
                <a:latin typeface="Arial "/>
                <a:ea typeface="SimHei" pitchFamily="49" charset="-122"/>
              </a:rPr>
              <a:t>严重肝脏疾病</a:t>
            </a:r>
            <a:endParaRPr lang="en-GB" sz="2400" dirty="0" smtClean="0">
              <a:latin typeface="Arial "/>
              <a:ea typeface="SimHei" pitchFamily="49" charset="-122"/>
            </a:endParaRPr>
          </a:p>
          <a:p>
            <a:pPr marL="458788" indent="-457200" eaLnBrk="1" hangingPunct="1">
              <a:spcBef>
                <a:spcPts val="600"/>
              </a:spcBef>
              <a:spcAft>
                <a:spcPct val="10000"/>
              </a:spcAft>
              <a:buFont typeface="Times" pitchFamily="-106" charset="0"/>
              <a:buChar char="•"/>
            </a:pPr>
            <a:r>
              <a:rPr lang="zh-CN" altLang="en-US" sz="2400" dirty="0" smtClean="0">
                <a:latin typeface="Arial "/>
                <a:ea typeface="SimHei" pitchFamily="49" charset="-122"/>
              </a:rPr>
              <a:t>严重肾功能损害</a:t>
            </a:r>
            <a:r>
              <a:rPr lang="en-US" sz="2400" dirty="0" smtClean="0">
                <a:latin typeface="Arial "/>
                <a:ea typeface="SimHei" pitchFamily="49" charset="-122"/>
              </a:rPr>
              <a:t> (</a:t>
            </a:r>
            <a:r>
              <a:rPr lang="en-US" sz="2400" dirty="0" err="1" smtClean="0">
                <a:latin typeface="Arial "/>
                <a:ea typeface="SimHei" pitchFamily="49" charset="-122"/>
              </a:rPr>
              <a:t>eGFR</a:t>
            </a:r>
            <a:r>
              <a:rPr lang="en-US" sz="2400" dirty="0" smtClean="0">
                <a:latin typeface="Arial "/>
                <a:ea typeface="SimHei" pitchFamily="49" charset="-122"/>
              </a:rPr>
              <a:t> &lt;30 ml/min/1.73m</a:t>
            </a:r>
            <a:r>
              <a:rPr lang="en-US" sz="2400" baseline="30000" dirty="0" smtClean="0">
                <a:latin typeface="Arial "/>
                <a:ea typeface="SimHei" pitchFamily="49" charset="-122"/>
              </a:rPr>
              <a:t>2</a:t>
            </a:r>
            <a:r>
              <a:rPr lang="en-US" sz="2400" dirty="0" smtClean="0">
                <a:latin typeface="Arial "/>
                <a:ea typeface="SimHei" pitchFamily="49" charset="-122"/>
              </a:rPr>
              <a:t>)</a:t>
            </a:r>
            <a:endParaRPr lang="en-GB" sz="2400" dirty="0" smtClean="0">
              <a:latin typeface="Arial "/>
              <a:ea typeface="SimHei" pitchFamily="49" charset="-122"/>
            </a:endParaRPr>
          </a:p>
          <a:p>
            <a:pPr marL="458788" indent="-457200" eaLnBrk="1" hangingPunct="1">
              <a:spcBef>
                <a:spcPts val="600"/>
              </a:spcBef>
              <a:spcAft>
                <a:spcPct val="10000"/>
              </a:spcAft>
              <a:buFont typeface="Times" pitchFamily="-106" charset="0"/>
              <a:buChar char="•"/>
            </a:pPr>
            <a:r>
              <a:rPr lang="zh-CN" altLang="en-US" sz="2400" dirty="0" smtClean="0">
                <a:latin typeface="Arial "/>
                <a:ea typeface="SimHei" pitchFamily="49" charset="-122"/>
              </a:rPr>
              <a:t>胃肠道疾病或</a:t>
            </a:r>
            <a:r>
              <a:rPr lang="el-GR" altLang="zh-CN" sz="2400" dirty="0"/>
              <a:t>α</a:t>
            </a:r>
            <a:r>
              <a:rPr lang="zh-CN" altLang="en-US" sz="2400" dirty="0" smtClean="0">
                <a:latin typeface="Arial "/>
                <a:ea typeface="SimHei" pitchFamily="49" charset="-122"/>
              </a:rPr>
              <a:t>糖苷酶抑制剂不耐受</a:t>
            </a:r>
            <a:endParaRPr lang="en-GB" sz="2400" dirty="0" smtClean="0">
              <a:latin typeface="Arial "/>
              <a:ea typeface="SimHei" pitchFamily="49" charset="-122"/>
            </a:endParaRPr>
          </a:p>
          <a:p>
            <a:pPr marL="458788" indent="-457200" eaLnBrk="1" hangingPunct="1">
              <a:spcBef>
                <a:spcPts val="600"/>
              </a:spcBef>
              <a:spcAft>
                <a:spcPct val="10000"/>
              </a:spcAft>
              <a:buFont typeface="Times" pitchFamily="-106" charset="0"/>
              <a:buChar char="•"/>
            </a:pPr>
            <a:r>
              <a:rPr lang="zh-CN" altLang="en-US" sz="2400" dirty="0" smtClean="0">
                <a:latin typeface="Arial "/>
                <a:ea typeface="SimHei" pitchFamily="49" charset="-122"/>
              </a:rPr>
              <a:t>妊娠或有妊娠可能</a:t>
            </a:r>
            <a:endParaRPr lang="en-GB" sz="2400" dirty="0" smtClean="0">
              <a:latin typeface="Arial "/>
              <a:ea typeface="SimHei" pitchFamily="49" charset="-122"/>
            </a:endParaRPr>
          </a:p>
          <a:p>
            <a:pPr marL="458788" indent="-457200" eaLnBrk="1" hangingPunct="1">
              <a:spcBef>
                <a:spcPts val="600"/>
              </a:spcBef>
              <a:spcAft>
                <a:spcPct val="10000"/>
              </a:spcAft>
              <a:buFont typeface="Times" pitchFamily="-106" charset="0"/>
              <a:buChar char="•"/>
            </a:pPr>
            <a:r>
              <a:rPr lang="zh-CN" altLang="en-US" sz="2400" dirty="0" smtClean="0">
                <a:latin typeface="Arial "/>
                <a:ea typeface="SimHei" pitchFamily="49" charset="-122"/>
              </a:rPr>
              <a:t>研究者认为不适合参加试验</a:t>
            </a:r>
            <a:endParaRPr lang="en-GB" sz="2400" dirty="0" smtClean="0">
              <a:latin typeface="Arial "/>
              <a:ea typeface="SimHei" pitchFamily="49" charset="-122"/>
            </a:endParaRPr>
          </a:p>
        </p:txBody>
      </p:sp>
      <p:pic>
        <p:nvPicPr>
          <p:cNvPr id="25604" name="Picture 4"/>
          <p:cNvPicPr>
            <a:picLocks noChangeAspect="1" noChangeArrowheads="1"/>
          </p:cNvPicPr>
          <p:nvPr/>
        </p:nvPicPr>
        <p:blipFill>
          <a:blip r:embed="rId3"/>
          <a:srcRect/>
          <a:stretch>
            <a:fillRect/>
          </a:stretch>
        </p:blipFill>
        <p:spPr bwMode="auto">
          <a:xfrm>
            <a:off x="8102600" y="6273800"/>
            <a:ext cx="914400" cy="469900"/>
          </a:xfrm>
          <a:prstGeom prst="rect">
            <a:avLst/>
          </a:prstGeom>
          <a:noFill/>
          <a:ln w="9525">
            <a:noFill/>
            <a:miter lim="800000"/>
            <a:headEnd/>
            <a:tailEnd/>
          </a:ln>
        </p:spPr>
      </p:pic>
      <p:sp>
        <p:nvSpPr>
          <p:cNvPr id="25605" name="Line 5"/>
          <p:cNvSpPr>
            <a:spLocks noChangeShapeType="1"/>
          </p:cNvSpPr>
          <p:nvPr/>
        </p:nvSpPr>
        <p:spPr bwMode="auto">
          <a:xfrm flipV="1">
            <a:off x="925513" y="639763"/>
            <a:ext cx="7372350" cy="38100"/>
          </a:xfrm>
          <a:prstGeom prst="line">
            <a:avLst/>
          </a:prstGeom>
          <a:noFill/>
          <a:ln w="57150">
            <a:solidFill>
              <a:srgbClr val="800000"/>
            </a:solidFill>
            <a:round/>
            <a:headEnd/>
            <a:tailEnd/>
          </a:ln>
        </p:spPr>
        <p:txBody>
          <a:bodyPr wrap="none" anchor="ctr"/>
          <a:lstStyle/>
          <a:p>
            <a:endParaRPr lang="el-G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98488" y="95250"/>
            <a:ext cx="7947025" cy="490538"/>
          </a:xfrm>
          <a:noFill/>
        </p:spPr>
        <p:txBody>
          <a:bodyPr lIns="80962" tIns="31750" rIns="80962" bIns="31750" anchor="t"/>
          <a:lstStyle/>
          <a:p>
            <a:pPr eaLnBrk="1" hangingPunct="1"/>
            <a:r>
              <a:rPr lang="zh-CN" altLang="en-US" sz="2800" dirty="0" smtClean="0">
                <a:latin typeface="Arial "/>
                <a:ea typeface="SimHei" pitchFamily="49" charset="-122"/>
              </a:rPr>
              <a:t>样本量估计</a:t>
            </a:r>
            <a:endParaRPr lang="en-GB" dirty="0" smtClean="0">
              <a:latin typeface="Arial "/>
              <a:ea typeface="SimHei" pitchFamily="49" charset="-122"/>
            </a:endParaRPr>
          </a:p>
        </p:txBody>
      </p:sp>
      <p:sp>
        <p:nvSpPr>
          <p:cNvPr id="27651" name="Text Box 3"/>
          <p:cNvSpPr txBox="1">
            <a:spLocks noChangeArrowheads="1"/>
          </p:cNvSpPr>
          <p:nvPr/>
        </p:nvSpPr>
        <p:spPr bwMode="auto">
          <a:xfrm>
            <a:off x="314325" y="787399"/>
            <a:ext cx="8534400" cy="3785652"/>
          </a:xfrm>
          <a:prstGeom prst="rect">
            <a:avLst/>
          </a:prstGeom>
          <a:noFill/>
          <a:ln w="25400">
            <a:noFill/>
            <a:miter lim="800000"/>
            <a:headEnd/>
            <a:tailEnd/>
          </a:ln>
        </p:spPr>
        <p:txBody>
          <a:bodyPr>
            <a:spAutoFit/>
          </a:bodyPr>
          <a:lstStyle/>
          <a:p>
            <a:r>
              <a:rPr lang="zh-CN" altLang="en-US" sz="2400" dirty="0" smtClean="0">
                <a:solidFill>
                  <a:srgbClr val="000080"/>
                </a:solidFill>
                <a:latin typeface="Arial "/>
                <a:ea typeface="SimHei" pitchFamily="49" charset="-122"/>
              </a:rPr>
              <a:t>假设</a:t>
            </a:r>
            <a:r>
              <a:rPr lang="en-US" sz="2400" dirty="0" smtClean="0">
                <a:solidFill>
                  <a:srgbClr val="000080"/>
                </a:solidFill>
                <a:latin typeface="Arial "/>
                <a:ea typeface="SimHei" pitchFamily="49" charset="-122"/>
              </a:rPr>
              <a:t>:</a:t>
            </a:r>
            <a:endParaRPr lang="en-US" sz="2400" dirty="0">
              <a:solidFill>
                <a:srgbClr val="000080"/>
              </a:solidFill>
              <a:latin typeface="Arial "/>
              <a:ea typeface="SimHei" pitchFamily="49" charset="-122"/>
            </a:endParaRPr>
          </a:p>
          <a:p>
            <a:pPr marL="571500" lvl="1" indent="-279400">
              <a:buClr>
                <a:srgbClr val="800000"/>
              </a:buClr>
              <a:buFont typeface="Times" pitchFamily="-106" charset="0"/>
              <a:buChar char="•"/>
            </a:pPr>
            <a:r>
              <a:rPr lang="zh-CN" altLang="en-US" sz="2400" dirty="0" smtClean="0">
                <a:solidFill>
                  <a:srgbClr val="000080"/>
                </a:solidFill>
                <a:latin typeface="Arial "/>
                <a:ea typeface="SimHei" pitchFamily="49" charset="-122"/>
              </a:rPr>
              <a:t>与安慰剂相比，心血管主要终点事件相对减少</a:t>
            </a:r>
            <a:r>
              <a:rPr lang="en-US" altLang="zh-CN" sz="2400" dirty="0" smtClean="0">
                <a:solidFill>
                  <a:srgbClr val="000080"/>
                </a:solidFill>
                <a:latin typeface="Arial "/>
                <a:ea typeface="SimHei" pitchFamily="49" charset="-122"/>
              </a:rPr>
              <a:t>20%</a:t>
            </a:r>
            <a:endParaRPr lang="en-US" sz="2400" dirty="0" smtClean="0">
              <a:solidFill>
                <a:srgbClr val="000080"/>
              </a:solidFill>
              <a:latin typeface="Arial "/>
              <a:ea typeface="SimHei" pitchFamily="49" charset="-122"/>
            </a:endParaRPr>
          </a:p>
          <a:p>
            <a:pPr marL="571500" lvl="1" indent="-279400">
              <a:spcAft>
                <a:spcPct val="100000"/>
              </a:spcAft>
              <a:buClr>
                <a:srgbClr val="800000"/>
              </a:buClr>
              <a:buFont typeface="Times" pitchFamily="-106" charset="0"/>
              <a:buChar char="•"/>
            </a:pPr>
            <a:r>
              <a:rPr lang="el-GR" altLang="zh-CN" sz="2400" dirty="0" smtClean="0"/>
              <a:t>α</a:t>
            </a:r>
            <a:r>
              <a:rPr lang="en-US" altLang="zh-CN" sz="2400" dirty="0" smtClean="0">
                <a:solidFill>
                  <a:srgbClr val="000080"/>
                </a:solidFill>
                <a:latin typeface="Arial "/>
                <a:ea typeface="SimHei" pitchFamily="49" charset="-122"/>
              </a:rPr>
              <a:t> </a:t>
            </a:r>
            <a:r>
              <a:rPr lang="en-US" sz="2400" dirty="0" smtClean="0">
                <a:solidFill>
                  <a:srgbClr val="000080"/>
                </a:solidFill>
                <a:latin typeface="Arial "/>
                <a:ea typeface="SimHei" pitchFamily="49" charset="-122"/>
              </a:rPr>
              <a:t>5%</a:t>
            </a:r>
          </a:p>
          <a:p>
            <a:r>
              <a:rPr lang="zh-CN" altLang="en-US" sz="2400" dirty="0" smtClean="0">
                <a:solidFill>
                  <a:srgbClr val="000080"/>
                </a:solidFill>
                <a:latin typeface="Arial "/>
                <a:ea typeface="SimHei" pitchFamily="49" charset="-122"/>
              </a:rPr>
              <a:t>达到</a:t>
            </a:r>
            <a:r>
              <a:rPr lang="en-US" sz="2400" dirty="0" smtClean="0">
                <a:solidFill>
                  <a:srgbClr val="000080"/>
                </a:solidFill>
                <a:latin typeface="Arial "/>
                <a:ea typeface="SimHei" pitchFamily="49" charset="-122"/>
              </a:rPr>
              <a:t>85%</a:t>
            </a:r>
            <a:r>
              <a:rPr lang="zh-CN" altLang="en-US" sz="2400" dirty="0" smtClean="0">
                <a:solidFill>
                  <a:srgbClr val="000080"/>
                </a:solidFill>
                <a:latin typeface="Arial "/>
                <a:ea typeface="SimHei" pitchFamily="49" charset="-122"/>
              </a:rPr>
              <a:t>的把握度，研究需要</a:t>
            </a:r>
            <a:r>
              <a:rPr lang="en-US" sz="2400" dirty="0" smtClean="0">
                <a:solidFill>
                  <a:srgbClr val="000080"/>
                </a:solidFill>
                <a:latin typeface="Arial "/>
                <a:ea typeface="SimHei" pitchFamily="49" charset="-122"/>
              </a:rPr>
              <a:t> </a:t>
            </a:r>
            <a:endParaRPr lang="en-US" sz="2400" dirty="0">
              <a:solidFill>
                <a:srgbClr val="000080"/>
              </a:solidFill>
              <a:latin typeface="Arial "/>
              <a:ea typeface="SimHei" pitchFamily="49" charset="-122"/>
            </a:endParaRPr>
          </a:p>
          <a:p>
            <a:pPr marL="571500" lvl="1" indent="-279400">
              <a:buClr>
                <a:srgbClr val="800000"/>
              </a:buClr>
              <a:buFont typeface="Times" pitchFamily="-106" charset="0"/>
              <a:buChar char="•"/>
            </a:pPr>
            <a:r>
              <a:rPr lang="en-US" sz="2400" dirty="0" smtClean="0">
                <a:solidFill>
                  <a:srgbClr val="000080"/>
                </a:solidFill>
                <a:latin typeface="Arial "/>
                <a:ea typeface="SimHei" pitchFamily="49" charset="-122"/>
              </a:rPr>
              <a:t>6300</a:t>
            </a:r>
            <a:r>
              <a:rPr lang="zh-CN" altLang="en-US" sz="2400" dirty="0" smtClean="0">
                <a:solidFill>
                  <a:srgbClr val="000080"/>
                </a:solidFill>
                <a:latin typeface="Arial "/>
                <a:ea typeface="SimHei" pitchFamily="49" charset="-122"/>
              </a:rPr>
              <a:t>名患者，即 每组</a:t>
            </a:r>
            <a:r>
              <a:rPr lang="en-US" sz="2400" dirty="0" smtClean="0">
                <a:solidFill>
                  <a:srgbClr val="000080"/>
                </a:solidFill>
                <a:latin typeface="Arial "/>
                <a:ea typeface="SimHei" pitchFamily="49" charset="-122"/>
              </a:rPr>
              <a:t>3150</a:t>
            </a:r>
            <a:r>
              <a:rPr lang="zh-CN" altLang="en-US" sz="2400" dirty="0" smtClean="0">
                <a:solidFill>
                  <a:srgbClr val="000080"/>
                </a:solidFill>
                <a:latin typeface="Arial "/>
                <a:ea typeface="SimHei" pitchFamily="49" charset="-122"/>
              </a:rPr>
              <a:t>名</a:t>
            </a:r>
            <a:endParaRPr lang="en-US" sz="2400" dirty="0">
              <a:solidFill>
                <a:srgbClr val="000080"/>
              </a:solidFill>
              <a:latin typeface="Arial "/>
              <a:ea typeface="SimHei" pitchFamily="49" charset="-122"/>
            </a:endParaRPr>
          </a:p>
          <a:p>
            <a:pPr marL="571500" lvl="1" indent="-279400">
              <a:buClr>
                <a:srgbClr val="800000"/>
              </a:buClr>
              <a:buFont typeface="Times" pitchFamily="-106" charset="0"/>
              <a:buChar char="•"/>
            </a:pPr>
            <a:r>
              <a:rPr lang="zh-CN" altLang="en-US" sz="2400" dirty="0" smtClean="0">
                <a:solidFill>
                  <a:srgbClr val="000080"/>
                </a:solidFill>
                <a:latin typeface="Arial "/>
                <a:ea typeface="SimHei" pitchFamily="49" charset="-122"/>
              </a:rPr>
              <a:t>至少</a:t>
            </a:r>
            <a:r>
              <a:rPr lang="en-US" sz="2400" dirty="0" smtClean="0">
                <a:solidFill>
                  <a:srgbClr val="000080"/>
                </a:solidFill>
                <a:latin typeface="Arial "/>
                <a:ea typeface="SimHei" pitchFamily="49" charset="-122"/>
              </a:rPr>
              <a:t>728</a:t>
            </a:r>
            <a:r>
              <a:rPr lang="zh-CN" altLang="en-US" sz="2400" dirty="0" smtClean="0">
                <a:solidFill>
                  <a:srgbClr val="000080"/>
                </a:solidFill>
                <a:latin typeface="Arial "/>
                <a:ea typeface="SimHei" pitchFamily="49" charset="-122"/>
              </a:rPr>
              <a:t>例被判定的主要终点事件</a:t>
            </a:r>
            <a:endParaRPr lang="en-US" sz="2400" dirty="0">
              <a:solidFill>
                <a:srgbClr val="000080"/>
              </a:solidFill>
              <a:latin typeface="Arial "/>
              <a:ea typeface="SimHei" pitchFamily="49" charset="-122"/>
            </a:endParaRPr>
          </a:p>
          <a:p>
            <a:pPr marL="571500" lvl="1" indent="-279400">
              <a:buClr>
                <a:srgbClr val="800000"/>
              </a:buClr>
              <a:buFont typeface="Times" pitchFamily="-106" charset="0"/>
              <a:buChar char="•"/>
            </a:pPr>
            <a:endParaRPr lang="en-US" sz="2400" dirty="0">
              <a:solidFill>
                <a:srgbClr val="000080"/>
              </a:solidFill>
              <a:latin typeface="Arial "/>
              <a:ea typeface="SimHei" pitchFamily="49" charset="-122"/>
            </a:endParaRPr>
          </a:p>
          <a:p>
            <a:pPr>
              <a:buClr>
                <a:srgbClr val="800000"/>
              </a:buClr>
              <a:buFont typeface="Times" pitchFamily="-106" charset="0"/>
              <a:buNone/>
            </a:pPr>
            <a:r>
              <a:rPr lang="zh-CN" altLang="en-US" sz="2400" dirty="0" smtClean="0">
                <a:solidFill>
                  <a:srgbClr val="000080"/>
                </a:solidFill>
                <a:latin typeface="Arial "/>
                <a:ea typeface="SimHei" pitchFamily="49" charset="-122"/>
              </a:rPr>
              <a:t>共入组</a:t>
            </a:r>
            <a:r>
              <a:rPr lang="en-US" altLang="zh-CN" sz="2400" dirty="0" smtClean="0">
                <a:solidFill>
                  <a:srgbClr val="000080"/>
                </a:solidFill>
                <a:latin typeface="Arial "/>
                <a:ea typeface="SimHei" pitchFamily="49" charset="-122"/>
              </a:rPr>
              <a:t>6500</a:t>
            </a:r>
            <a:r>
              <a:rPr lang="zh-CN" altLang="en-US" sz="2400" dirty="0" smtClean="0">
                <a:solidFill>
                  <a:srgbClr val="000080"/>
                </a:solidFill>
                <a:latin typeface="Arial "/>
                <a:ea typeface="SimHei" pitchFamily="49" charset="-122"/>
              </a:rPr>
              <a:t>名患者将允许</a:t>
            </a:r>
            <a:r>
              <a:rPr lang="en-US" altLang="zh-CN" sz="2400" dirty="0" smtClean="0">
                <a:solidFill>
                  <a:srgbClr val="000080"/>
                </a:solidFill>
                <a:latin typeface="Arial "/>
                <a:ea typeface="SimHei" pitchFamily="49" charset="-122"/>
              </a:rPr>
              <a:t>3%</a:t>
            </a:r>
            <a:r>
              <a:rPr lang="zh-CN" altLang="en-US" sz="2400" dirty="0" smtClean="0">
                <a:solidFill>
                  <a:srgbClr val="000080"/>
                </a:solidFill>
                <a:latin typeface="Arial "/>
                <a:ea typeface="SimHei" pitchFamily="49" charset="-122"/>
              </a:rPr>
              <a:t>的失访率</a:t>
            </a:r>
            <a:endParaRPr lang="en-US" sz="2400" dirty="0">
              <a:solidFill>
                <a:srgbClr val="000080"/>
              </a:solidFill>
              <a:latin typeface="Arial "/>
              <a:ea typeface="SimHei" pitchFamily="49" charset="-122"/>
            </a:endParaRPr>
          </a:p>
          <a:p>
            <a:pPr marL="571500" lvl="1" indent="-279400">
              <a:buClr>
                <a:srgbClr val="800000"/>
              </a:buClr>
              <a:buFont typeface="Times" pitchFamily="-106" charset="0"/>
              <a:buChar char="•"/>
            </a:pPr>
            <a:endParaRPr lang="en-GB" sz="2400" dirty="0">
              <a:solidFill>
                <a:srgbClr val="000080"/>
              </a:solidFill>
            </a:endParaRPr>
          </a:p>
        </p:txBody>
      </p:sp>
      <p:pic>
        <p:nvPicPr>
          <p:cNvPr id="27652" name="Picture 4"/>
          <p:cNvPicPr>
            <a:picLocks noChangeAspect="1" noChangeArrowheads="1"/>
          </p:cNvPicPr>
          <p:nvPr/>
        </p:nvPicPr>
        <p:blipFill>
          <a:blip r:embed="rId3"/>
          <a:srcRect/>
          <a:stretch>
            <a:fillRect/>
          </a:stretch>
        </p:blipFill>
        <p:spPr bwMode="auto">
          <a:xfrm>
            <a:off x="8102600" y="6286500"/>
            <a:ext cx="914400" cy="469900"/>
          </a:xfrm>
          <a:prstGeom prst="rect">
            <a:avLst/>
          </a:prstGeom>
          <a:noFill/>
          <a:ln w="9525">
            <a:noFill/>
            <a:miter lim="800000"/>
            <a:headEnd/>
            <a:tailEnd/>
          </a:ln>
        </p:spPr>
      </p:pic>
      <p:sp>
        <p:nvSpPr>
          <p:cNvPr id="27653" name="Line 5"/>
          <p:cNvSpPr>
            <a:spLocks noChangeShapeType="1"/>
          </p:cNvSpPr>
          <p:nvPr/>
        </p:nvSpPr>
        <p:spPr bwMode="auto">
          <a:xfrm flipV="1">
            <a:off x="925513" y="639763"/>
            <a:ext cx="7372350" cy="38100"/>
          </a:xfrm>
          <a:prstGeom prst="line">
            <a:avLst/>
          </a:prstGeom>
          <a:noFill/>
          <a:ln w="57150">
            <a:solidFill>
              <a:srgbClr val="800000"/>
            </a:solidFill>
            <a:round/>
            <a:headEnd/>
            <a:tailEnd/>
          </a:ln>
        </p:spPr>
        <p:txBody>
          <a:bodyPr wrap="none" anchor="ctr"/>
          <a:lstStyle/>
          <a:p>
            <a:endParaRPr lang="el-G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1188" y="123825"/>
            <a:ext cx="7947025" cy="519113"/>
          </a:xfrm>
          <a:noFill/>
        </p:spPr>
        <p:txBody>
          <a:bodyPr/>
          <a:lstStyle/>
          <a:p>
            <a:pPr eaLnBrk="1" hangingPunct="1"/>
            <a:r>
              <a:rPr lang="en-GB" sz="2800" dirty="0" smtClean="0">
                <a:latin typeface="Arial "/>
                <a:ea typeface="SimHei" pitchFamily="49" charset="-122"/>
              </a:rPr>
              <a:t>ACE</a:t>
            </a:r>
            <a:r>
              <a:rPr lang="zh-CN" altLang="en-US" sz="2800" dirty="0" smtClean="0">
                <a:latin typeface="Arial "/>
                <a:ea typeface="SimHei" pitchFamily="49" charset="-122"/>
              </a:rPr>
              <a:t>试验干预</a:t>
            </a:r>
            <a:endParaRPr lang="en-GB" dirty="0" smtClean="0">
              <a:latin typeface="Arial "/>
              <a:ea typeface="SimHei" pitchFamily="49" charset="-122"/>
            </a:endParaRPr>
          </a:p>
        </p:txBody>
      </p:sp>
      <p:sp>
        <p:nvSpPr>
          <p:cNvPr id="29699" name="Rectangle 3"/>
          <p:cNvSpPr>
            <a:spLocks noChangeArrowheads="1"/>
          </p:cNvSpPr>
          <p:nvPr/>
        </p:nvSpPr>
        <p:spPr bwMode="auto">
          <a:xfrm>
            <a:off x="473075" y="776288"/>
            <a:ext cx="8229600" cy="4605337"/>
          </a:xfrm>
          <a:prstGeom prst="rect">
            <a:avLst/>
          </a:prstGeom>
          <a:noFill/>
          <a:ln w="9525">
            <a:noFill/>
            <a:miter lim="800000"/>
            <a:headEnd/>
            <a:tailEnd/>
          </a:ln>
        </p:spPr>
        <p:txBody>
          <a:bodyPr/>
          <a:lstStyle/>
          <a:p>
            <a:pPr marL="392113" indent="-392113">
              <a:spcAft>
                <a:spcPct val="20000"/>
              </a:spcAft>
              <a:buClr>
                <a:srgbClr val="800000"/>
              </a:buClr>
              <a:buFont typeface="Times" pitchFamily="-106" charset="0"/>
              <a:buNone/>
              <a:tabLst>
                <a:tab pos="3949700" algn="l"/>
              </a:tabLst>
            </a:pPr>
            <a:r>
              <a:rPr lang="zh-CN" altLang="en-US" sz="2400" b="1" dirty="0" smtClean="0">
                <a:solidFill>
                  <a:srgbClr val="000080"/>
                </a:solidFill>
                <a:latin typeface="Arial "/>
                <a:ea typeface="SimHei" pitchFamily="49" charset="-122"/>
              </a:rPr>
              <a:t>在常规治疗之外：</a:t>
            </a:r>
            <a:endParaRPr lang="en-GB" sz="2400" dirty="0">
              <a:solidFill>
                <a:srgbClr val="000080"/>
              </a:solidFill>
              <a:latin typeface="Arial "/>
              <a:ea typeface="SimHei" pitchFamily="49" charset="-122"/>
            </a:endParaRPr>
          </a:p>
          <a:p>
            <a:pPr marL="392113" indent="-392113">
              <a:spcAft>
                <a:spcPct val="20000"/>
              </a:spcAft>
              <a:buClr>
                <a:srgbClr val="800000"/>
              </a:buClr>
              <a:buFont typeface="Times" pitchFamily="-106" charset="0"/>
              <a:buChar char="•"/>
              <a:tabLst>
                <a:tab pos="3949700" algn="l"/>
              </a:tabLst>
            </a:pPr>
            <a:r>
              <a:rPr lang="zh-CN" altLang="en-US" sz="2400" dirty="0" smtClean="0">
                <a:solidFill>
                  <a:srgbClr val="000080"/>
                </a:solidFill>
                <a:latin typeface="Arial "/>
                <a:ea typeface="SimHei" pitchFamily="49" charset="-122"/>
              </a:rPr>
              <a:t>随机添加</a:t>
            </a:r>
            <a:endParaRPr lang="en-GB" sz="2400" dirty="0">
              <a:solidFill>
                <a:srgbClr val="000080"/>
              </a:solidFill>
              <a:latin typeface="Arial "/>
              <a:ea typeface="SimHei" pitchFamily="49" charset="-122"/>
            </a:endParaRPr>
          </a:p>
          <a:p>
            <a:pPr marL="742950" lvl="1" indent="-349250">
              <a:spcAft>
                <a:spcPct val="20000"/>
              </a:spcAft>
              <a:buClr>
                <a:srgbClr val="800000"/>
              </a:buClr>
              <a:buFont typeface="Wingdings" pitchFamily="-106" charset="2"/>
              <a:buChar char="§"/>
              <a:tabLst>
                <a:tab pos="3949700" algn="l"/>
              </a:tabLst>
            </a:pPr>
            <a:r>
              <a:rPr lang="zh-CN" altLang="en-US" sz="2400" dirty="0" smtClean="0">
                <a:solidFill>
                  <a:srgbClr val="000080"/>
                </a:solidFill>
                <a:latin typeface="Arial "/>
                <a:ea typeface="SimHei" pitchFamily="49" charset="-122"/>
              </a:rPr>
              <a:t>阿卡波糖，</a:t>
            </a:r>
            <a:r>
              <a:rPr lang="en-GB" sz="2400" dirty="0" smtClean="0">
                <a:solidFill>
                  <a:srgbClr val="000080"/>
                </a:solidFill>
                <a:latin typeface="Arial "/>
                <a:ea typeface="SimHei" pitchFamily="49" charset="-122"/>
              </a:rPr>
              <a:t>50 mg </a:t>
            </a:r>
            <a:r>
              <a:rPr lang="zh-CN" altLang="en-US" sz="2400" dirty="0" smtClean="0">
                <a:solidFill>
                  <a:srgbClr val="000080"/>
                </a:solidFill>
                <a:latin typeface="Arial "/>
                <a:ea typeface="SimHei" pitchFamily="49" charset="-122"/>
              </a:rPr>
              <a:t>每日三次</a:t>
            </a:r>
            <a:r>
              <a:rPr lang="en-GB" sz="2400" dirty="0">
                <a:solidFill>
                  <a:srgbClr val="000080"/>
                </a:solidFill>
                <a:latin typeface="Arial "/>
                <a:ea typeface="SimHei" pitchFamily="49" charset="-122"/>
              </a:rPr>
              <a:t/>
            </a:r>
            <a:br>
              <a:rPr lang="en-GB" sz="2400" dirty="0">
                <a:solidFill>
                  <a:srgbClr val="000080"/>
                </a:solidFill>
                <a:latin typeface="Arial "/>
                <a:ea typeface="SimHei" pitchFamily="49" charset="-122"/>
              </a:rPr>
            </a:br>
            <a:r>
              <a:rPr lang="en-GB" sz="2400" b="1" dirty="0">
                <a:solidFill>
                  <a:srgbClr val="000080"/>
                </a:solidFill>
                <a:latin typeface="Arial "/>
                <a:ea typeface="SimHei" pitchFamily="49" charset="-122"/>
              </a:rPr>
              <a:t> </a:t>
            </a:r>
            <a:r>
              <a:rPr lang="zh-CN" altLang="en-US" sz="2400" b="1" dirty="0" smtClean="0">
                <a:solidFill>
                  <a:srgbClr val="000080"/>
                </a:solidFill>
                <a:latin typeface="Arial "/>
                <a:ea typeface="SimHei" pitchFamily="49" charset="-122"/>
              </a:rPr>
              <a:t>或</a:t>
            </a:r>
            <a:endParaRPr lang="en-GB" sz="2400" b="1" dirty="0">
              <a:solidFill>
                <a:srgbClr val="000080"/>
              </a:solidFill>
              <a:latin typeface="Arial "/>
              <a:ea typeface="SimHei" pitchFamily="49" charset="-122"/>
            </a:endParaRPr>
          </a:p>
          <a:p>
            <a:pPr marL="742950" lvl="1" indent="-349250">
              <a:spcAft>
                <a:spcPct val="80000"/>
              </a:spcAft>
              <a:buClr>
                <a:srgbClr val="800000"/>
              </a:buClr>
              <a:buFont typeface="Wingdings" pitchFamily="-106" charset="2"/>
              <a:buChar char="§"/>
              <a:tabLst>
                <a:tab pos="3949700" algn="l"/>
              </a:tabLst>
            </a:pPr>
            <a:r>
              <a:rPr lang="zh-CN" altLang="en-US" sz="2400" dirty="0" smtClean="0">
                <a:solidFill>
                  <a:srgbClr val="000080"/>
                </a:solidFill>
                <a:latin typeface="Arial "/>
                <a:ea typeface="SimHei" pitchFamily="49" charset="-122"/>
              </a:rPr>
              <a:t>同规格的安慰剂，每日三次</a:t>
            </a:r>
            <a:endParaRPr lang="en-GB" sz="2400" dirty="0">
              <a:solidFill>
                <a:srgbClr val="000080"/>
              </a:solidFill>
              <a:latin typeface="Arial "/>
              <a:ea typeface="SimHei" pitchFamily="49" charset="-122"/>
            </a:endParaRPr>
          </a:p>
          <a:p>
            <a:pPr marL="392113" indent="-392113">
              <a:spcAft>
                <a:spcPct val="80000"/>
              </a:spcAft>
              <a:buClr>
                <a:srgbClr val="800000"/>
              </a:buClr>
              <a:buFont typeface="Times" pitchFamily="-106" charset="0"/>
              <a:buChar char="•"/>
              <a:tabLst>
                <a:tab pos="3949700" algn="l"/>
              </a:tabLst>
            </a:pPr>
            <a:r>
              <a:rPr lang="zh-CN" altLang="en-US" sz="2400" dirty="0">
                <a:solidFill>
                  <a:srgbClr val="000080"/>
                </a:solidFill>
                <a:latin typeface="Arial "/>
                <a:ea typeface="SimHei" pitchFamily="49" charset="-122"/>
              </a:rPr>
              <a:t>药物</a:t>
            </a:r>
            <a:r>
              <a:rPr lang="zh-CN" altLang="en-US" sz="2400" dirty="0" smtClean="0">
                <a:solidFill>
                  <a:srgbClr val="000080"/>
                </a:solidFill>
                <a:latin typeface="Arial "/>
                <a:ea typeface="SimHei" pitchFamily="49" charset="-122"/>
              </a:rPr>
              <a:t>将依照“小剂量开始，逐渐增加”的剂量递增方式随餐服用</a:t>
            </a:r>
            <a:endParaRPr lang="en-GB" sz="2400" dirty="0">
              <a:solidFill>
                <a:srgbClr val="000080"/>
              </a:solidFill>
              <a:latin typeface="Arial "/>
              <a:ea typeface="SimHei" pitchFamily="49" charset="-122"/>
            </a:endParaRPr>
          </a:p>
        </p:txBody>
      </p:sp>
      <p:pic>
        <p:nvPicPr>
          <p:cNvPr id="29700" name="Picture 4"/>
          <p:cNvPicPr>
            <a:picLocks noChangeAspect="1" noChangeArrowheads="1"/>
          </p:cNvPicPr>
          <p:nvPr/>
        </p:nvPicPr>
        <p:blipFill>
          <a:blip r:embed="rId3"/>
          <a:srcRect/>
          <a:stretch>
            <a:fillRect/>
          </a:stretch>
        </p:blipFill>
        <p:spPr bwMode="auto">
          <a:xfrm>
            <a:off x="8102600" y="6273800"/>
            <a:ext cx="914400" cy="469900"/>
          </a:xfrm>
          <a:prstGeom prst="rect">
            <a:avLst/>
          </a:prstGeom>
          <a:noFill/>
          <a:ln w="9525">
            <a:noFill/>
            <a:miter lim="800000"/>
            <a:headEnd/>
            <a:tailEnd/>
          </a:ln>
        </p:spPr>
      </p:pic>
      <p:sp>
        <p:nvSpPr>
          <p:cNvPr id="29701" name="Line 5"/>
          <p:cNvSpPr>
            <a:spLocks noChangeShapeType="1"/>
          </p:cNvSpPr>
          <p:nvPr/>
        </p:nvSpPr>
        <p:spPr bwMode="auto">
          <a:xfrm flipV="1">
            <a:off x="925513" y="639763"/>
            <a:ext cx="7372350" cy="38100"/>
          </a:xfrm>
          <a:prstGeom prst="line">
            <a:avLst/>
          </a:prstGeom>
          <a:noFill/>
          <a:ln w="57150">
            <a:solidFill>
              <a:srgbClr val="800000"/>
            </a:solidFill>
            <a:round/>
            <a:headEnd/>
            <a:tailEnd/>
          </a:ln>
        </p:spPr>
        <p:txBody>
          <a:bodyPr wrap="none" anchor="ctr"/>
          <a:lstStyle/>
          <a:p>
            <a:endParaRPr lang="el-G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4363" y="92075"/>
            <a:ext cx="7947025" cy="490538"/>
          </a:xfrm>
          <a:noFill/>
        </p:spPr>
        <p:txBody>
          <a:bodyPr lIns="80962" tIns="31750" rIns="80962" bIns="31750" anchor="t"/>
          <a:lstStyle/>
          <a:p>
            <a:pPr eaLnBrk="1" hangingPunct="1"/>
            <a:r>
              <a:rPr lang="en-GB" sz="2800" dirty="0" smtClean="0">
                <a:latin typeface="Arial "/>
                <a:ea typeface="SimHei" pitchFamily="49" charset="-122"/>
              </a:rPr>
              <a:t>ACE</a:t>
            </a:r>
            <a:r>
              <a:rPr lang="zh-CN" altLang="en-US" sz="2800" dirty="0" smtClean="0">
                <a:latin typeface="Arial "/>
                <a:ea typeface="SimHei" pitchFamily="49" charset="-122"/>
              </a:rPr>
              <a:t>研究流程图</a:t>
            </a:r>
            <a:endParaRPr lang="en-GB" dirty="0" smtClean="0">
              <a:latin typeface="Arial "/>
              <a:ea typeface="SimHei" pitchFamily="49" charset="-122"/>
            </a:endParaRPr>
          </a:p>
        </p:txBody>
      </p:sp>
      <p:pic>
        <p:nvPicPr>
          <p:cNvPr id="31747" name="Picture 4"/>
          <p:cNvPicPr>
            <a:picLocks noChangeAspect="1" noChangeArrowheads="1"/>
          </p:cNvPicPr>
          <p:nvPr/>
        </p:nvPicPr>
        <p:blipFill>
          <a:blip r:embed="rId3"/>
          <a:srcRect/>
          <a:stretch>
            <a:fillRect/>
          </a:stretch>
        </p:blipFill>
        <p:spPr bwMode="auto">
          <a:xfrm>
            <a:off x="8102600" y="6273800"/>
            <a:ext cx="914400" cy="469900"/>
          </a:xfrm>
          <a:prstGeom prst="rect">
            <a:avLst/>
          </a:prstGeom>
          <a:noFill/>
          <a:ln w="9525">
            <a:noFill/>
            <a:miter lim="800000"/>
            <a:headEnd/>
            <a:tailEnd/>
          </a:ln>
        </p:spPr>
      </p:pic>
      <p:sp>
        <p:nvSpPr>
          <p:cNvPr id="31748" name="Line 5"/>
          <p:cNvSpPr>
            <a:spLocks noChangeShapeType="1"/>
          </p:cNvSpPr>
          <p:nvPr/>
        </p:nvSpPr>
        <p:spPr bwMode="auto">
          <a:xfrm flipV="1">
            <a:off x="925513" y="639763"/>
            <a:ext cx="7372350" cy="38100"/>
          </a:xfrm>
          <a:prstGeom prst="line">
            <a:avLst/>
          </a:prstGeom>
          <a:noFill/>
          <a:ln w="57150">
            <a:solidFill>
              <a:srgbClr val="800000"/>
            </a:solidFill>
            <a:round/>
            <a:headEnd/>
            <a:tailEnd/>
          </a:ln>
        </p:spPr>
        <p:txBody>
          <a:bodyPr wrap="none" anchor="ctr"/>
          <a:lstStyle/>
          <a:p>
            <a:endParaRPr lang="el-GR"/>
          </a:p>
        </p:txBody>
      </p:sp>
      <p:sp>
        <p:nvSpPr>
          <p:cNvPr id="31749" name="Rectangle 9"/>
          <p:cNvSpPr>
            <a:spLocks noChangeArrowheads="1"/>
          </p:cNvSpPr>
          <p:nvPr/>
        </p:nvSpPr>
        <p:spPr bwMode="auto">
          <a:xfrm>
            <a:off x="539750" y="5332413"/>
            <a:ext cx="5008102" cy="461665"/>
          </a:xfrm>
          <a:prstGeom prst="rect">
            <a:avLst/>
          </a:prstGeom>
          <a:noFill/>
          <a:ln w="9525">
            <a:noFill/>
            <a:miter lim="800000"/>
            <a:headEnd/>
            <a:tailEnd/>
          </a:ln>
        </p:spPr>
        <p:txBody>
          <a:bodyPr wrap="none">
            <a:spAutoFit/>
          </a:bodyPr>
          <a:lstStyle/>
          <a:p>
            <a:r>
              <a:rPr lang="zh-CN" altLang="en-US" sz="2400" i="1" dirty="0" smtClean="0">
                <a:solidFill>
                  <a:srgbClr val="000080"/>
                </a:solidFill>
                <a:latin typeface="Arial "/>
                <a:ea typeface="SimHei" pitchFamily="49" charset="-122"/>
              </a:rPr>
              <a:t>至少获得</a:t>
            </a:r>
            <a:r>
              <a:rPr lang="en-US" sz="2400" i="1" dirty="0" smtClean="0">
                <a:solidFill>
                  <a:srgbClr val="000080"/>
                </a:solidFill>
                <a:latin typeface="Arial "/>
                <a:ea typeface="SimHei" pitchFamily="49" charset="-122"/>
              </a:rPr>
              <a:t>728</a:t>
            </a:r>
            <a:r>
              <a:rPr lang="zh-CN" altLang="en-US" sz="2400" i="1" dirty="0" smtClean="0">
                <a:solidFill>
                  <a:srgbClr val="000080"/>
                </a:solidFill>
                <a:latin typeface="Arial "/>
                <a:ea typeface="SimHei" pitchFamily="49" charset="-122"/>
              </a:rPr>
              <a:t>例判定的主要终点事件</a:t>
            </a:r>
            <a:endParaRPr lang="en-US" sz="2400" i="1" dirty="0">
              <a:solidFill>
                <a:srgbClr val="000080"/>
              </a:solidFill>
              <a:latin typeface="Arial "/>
              <a:ea typeface="SimHei" pitchFamily="49" charset="-122"/>
            </a:endParaRPr>
          </a:p>
        </p:txBody>
      </p:sp>
      <p:grpSp>
        <p:nvGrpSpPr>
          <p:cNvPr id="3" name="Group 2"/>
          <p:cNvGrpSpPr/>
          <p:nvPr/>
        </p:nvGrpSpPr>
        <p:grpSpPr>
          <a:xfrm>
            <a:off x="204788" y="1593850"/>
            <a:ext cx="8939212" cy="3402637"/>
            <a:chOff x="204788" y="1593850"/>
            <a:chExt cx="8939212" cy="3402637"/>
          </a:xfrm>
        </p:grpSpPr>
        <p:pic>
          <p:nvPicPr>
            <p:cNvPr id="31750" name="Picture 9"/>
            <p:cNvPicPr>
              <a:picLocks noChangeAspect="1"/>
            </p:cNvPicPr>
            <p:nvPr/>
          </p:nvPicPr>
          <p:blipFill>
            <a:blip r:embed="rId4"/>
            <a:srcRect/>
            <a:stretch>
              <a:fillRect/>
            </a:stretch>
          </p:blipFill>
          <p:spPr bwMode="auto">
            <a:xfrm>
              <a:off x="204788" y="1593850"/>
              <a:ext cx="8939212" cy="3289300"/>
            </a:xfrm>
            <a:prstGeom prst="rect">
              <a:avLst/>
            </a:prstGeom>
            <a:noFill/>
            <a:ln w="9525">
              <a:noFill/>
              <a:miter lim="800000"/>
              <a:headEnd/>
              <a:tailEnd/>
            </a:ln>
          </p:spPr>
        </p:pic>
        <p:sp>
          <p:nvSpPr>
            <p:cNvPr id="2" name="TextBox 1"/>
            <p:cNvSpPr txBox="1"/>
            <p:nvPr/>
          </p:nvSpPr>
          <p:spPr>
            <a:xfrm>
              <a:off x="3089011" y="4719488"/>
              <a:ext cx="539831" cy="276999"/>
            </a:xfrm>
            <a:prstGeom prst="rect">
              <a:avLst/>
            </a:prstGeom>
            <a:solidFill>
              <a:schemeClr val="bg1"/>
            </a:solidFill>
          </p:spPr>
          <p:txBody>
            <a:bodyPr wrap="none" rtlCol="0">
              <a:spAutoFit/>
            </a:bodyPr>
            <a:lstStyle/>
            <a:p>
              <a:r>
                <a:rPr lang="en-US" sz="1200" b="1" dirty="0" smtClean="0">
                  <a:solidFill>
                    <a:srgbClr val="00158E"/>
                  </a:solidFill>
                </a:rPr>
                <a:t>6500</a:t>
              </a:r>
              <a:endParaRPr lang="en-US" sz="1200" b="1" dirty="0">
                <a:solidFill>
                  <a:srgbClr val="00158E"/>
                </a:solidFill>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
    <a:dk1>
      <a:srgbClr val="FFFFFF"/>
    </a:dk1>
    <a:lt1>
      <a:srgbClr val="FFFFFF"/>
    </a:lt1>
    <a:dk2>
      <a:srgbClr val="FAFD00"/>
    </a:dk2>
    <a:lt2>
      <a:srgbClr val="5183FD"/>
    </a:lt2>
    <a:accent1>
      <a:srgbClr val="CECECE"/>
    </a:accent1>
    <a:accent2>
      <a:srgbClr val="676767"/>
    </a:accent2>
    <a:accent3>
      <a:srgbClr val="FFFFFF"/>
    </a:accent3>
    <a:accent4>
      <a:srgbClr val="DADADA"/>
    </a:accent4>
    <a:accent5>
      <a:srgbClr val="E3E3E3"/>
    </a:accent5>
    <a:accent6>
      <a:srgbClr val="5D5D5D"/>
    </a:accent6>
    <a:hlink>
      <a:srgbClr val="063DE8"/>
    </a:hlink>
    <a:folHlink>
      <a:srgbClr val="3365FB"/>
    </a:folHlink>
  </a:clrScheme>
</a:themeOverride>
</file>

<file path=docProps/app.xml><?xml version="1.0" encoding="utf-8"?>
<Properties xmlns="http://schemas.openxmlformats.org/officeDocument/2006/extended-properties" xmlns:vt="http://schemas.openxmlformats.org/officeDocument/2006/docPropsVTypes">
  <Template/>
  <TotalTime>2011</TotalTime>
  <Words>1437</Words>
  <Application>Microsoft Office PowerPoint</Application>
  <PresentationFormat>On-screen Show (4:3)</PresentationFormat>
  <Paragraphs>156</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Custom Design</vt:lpstr>
      <vt:lpstr>PowerPoint Presentation</vt:lpstr>
      <vt:lpstr>ACE试验的背景</vt:lpstr>
      <vt:lpstr>ACE研究设计</vt:lpstr>
      <vt:lpstr>ACE试验管理</vt:lpstr>
      <vt:lpstr>主要纳入标准</vt:lpstr>
      <vt:lpstr>主要排除标准</vt:lpstr>
      <vt:lpstr>样本量估计</vt:lpstr>
      <vt:lpstr>ACE试验干预</vt:lpstr>
      <vt:lpstr>ACE研究流程图</vt:lpstr>
      <vt:lpstr>优化心血管治疗</vt:lpstr>
      <vt:lpstr>ACE试验主要终点</vt:lpstr>
      <vt:lpstr>ACE试验次要终点 (1)</vt:lpstr>
      <vt:lpstr>ACE试验次要终点 (2)</vt:lpstr>
      <vt:lpstr>其他终点</vt:lpstr>
      <vt:lpstr>终点事件判定</vt:lpstr>
      <vt:lpstr>安全性监测</vt:lpstr>
      <vt:lpstr>ACE指导委员会</vt:lpstr>
      <vt:lpstr>里程碑</vt:lpstr>
      <vt:lpstr>发表文章</vt:lpstr>
      <vt:lpstr>PowerPoint Presentation</vt:lpstr>
    </vt:vector>
  </TitlesOfParts>
  <Company>GCL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Holman welcome slides Amsterdam</dc:title>
  <dc:creator>nelson_s</dc:creator>
  <cp:lastModifiedBy>jmilton</cp:lastModifiedBy>
  <cp:revision>232</cp:revision>
  <dcterms:created xsi:type="dcterms:W3CDTF">2007-08-28T12:50:29Z</dcterms:created>
  <dcterms:modified xsi:type="dcterms:W3CDTF">2016-10-27T09:22:41Z</dcterms:modified>
</cp:coreProperties>
</file>